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4" r:id="rId2"/>
    <p:sldId id="359" r:id="rId3"/>
    <p:sldId id="314" r:id="rId4"/>
    <p:sldId id="336" r:id="rId5"/>
    <p:sldId id="335" r:id="rId6"/>
    <p:sldId id="343" r:id="rId7"/>
    <p:sldId id="339" r:id="rId8"/>
    <p:sldId id="355" r:id="rId9"/>
    <p:sldId id="356" r:id="rId10"/>
    <p:sldId id="358" r:id="rId11"/>
    <p:sldId id="331" r:id="rId12"/>
    <p:sldId id="317" r:id="rId13"/>
    <p:sldId id="319" r:id="rId14"/>
    <p:sldId id="35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41C31-9ECC-4C23-820B-9E86E4DC010C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CB71-CA53-44DB-BC52-2B20905D26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71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B3E9E-7819-CCF1-FF57-5BB7DAFF4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07E88EC-6D8F-6AFD-25D1-EC2DEB71E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7AFEA2-37E2-D667-0108-0A0A70767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/>
              <a:t>Maximální</a:t>
            </a:r>
            <a:r>
              <a:rPr lang="en-GB" sz="1200" dirty="0"/>
              <a:t> </a:t>
            </a:r>
            <a:r>
              <a:rPr lang="en-GB" sz="1200" dirty="0" err="1"/>
              <a:t>výše</a:t>
            </a:r>
            <a:r>
              <a:rPr lang="en-GB" sz="1200" dirty="0"/>
              <a:t> </a:t>
            </a:r>
            <a:r>
              <a:rPr lang="en-GB" sz="1200" dirty="0" err="1"/>
              <a:t>referenční</a:t>
            </a:r>
            <a:r>
              <a:rPr lang="en-GB" sz="1200" dirty="0"/>
              <a:t> </a:t>
            </a:r>
            <a:r>
              <a:rPr lang="en-GB" sz="1200" dirty="0" err="1"/>
              <a:t>aukční</a:t>
            </a:r>
            <a:r>
              <a:rPr lang="en-GB" sz="1200" dirty="0"/>
              <a:t> </a:t>
            </a:r>
            <a:r>
              <a:rPr lang="en-GB" sz="1200" dirty="0" err="1"/>
              <a:t>ceny</a:t>
            </a:r>
            <a:r>
              <a:rPr lang="en-GB" sz="1200" dirty="0"/>
              <a:t> </a:t>
            </a:r>
            <a:r>
              <a:rPr lang="en-GB" sz="1200" dirty="0" err="1"/>
              <a:t>byla</a:t>
            </a:r>
            <a:r>
              <a:rPr lang="en-GB" sz="1200" dirty="0"/>
              <a:t> </a:t>
            </a:r>
            <a:r>
              <a:rPr lang="en-GB" sz="1200" dirty="0" err="1"/>
              <a:t>stanovena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3 000 </a:t>
            </a:r>
            <a:r>
              <a:rPr lang="en-GB" sz="1200" dirty="0" err="1"/>
              <a:t>Kč</a:t>
            </a:r>
            <a:r>
              <a:rPr lang="en-GB" sz="1200" dirty="0"/>
              <a:t>/MWh </a:t>
            </a:r>
            <a:r>
              <a:rPr lang="en-GB" sz="1200" dirty="0" err="1"/>
              <a:t>spalného</a:t>
            </a:r>
            <a:r>
              <a:rPr lang="en-GB" sz="1200" dirty="0"/>
              <a:t> </a:t>
            </a:r>
            <a:r>
              <a:rPr lang="en-GB" sz="1200" dirty="0" err="1"/>
              <a:t>tepla</a:t>
            </a:r>
            <a:r>
              <a:rPr lang="en-GB" sz="1200" dirty="0"/>
              <a:t>, </a:t>
            </a:r>
            <a:r>
              <a:rPr lang="en-GB" sz="1200" dirty="0" err="1"/>
              <a:t>přičemž</a:t>
            </a:r>
            <a:r>
              <a:rPr lang="en-GB" sz="1200" dirty="0"/>
              <a:t> </a:t>
            </a:r>
            <a:r>
              <a:rPr lang="en-GB" sz="1200" dirty="0" err="1"/>
              <a:t>vysoutěžená</a:t>
            </a:r>
            <a:r>
              <a:rPr lang="en-GB" sz="1200" dirty="0"/>
              <a:t> </a:t>
            </a:r>
            <a:r>
              <a:rPr lang="en-GB" sz="1200" dirty="0" err="1"/>
              <a:t>cena</a:t>
            </a:r>
            <a:r>
              <a:rPr lang="en-GB" sz="1200" dirty="0"/>
              <a:t> se </a:t>
            </a:r>
            <a:r>
              <a:rPr lang="en-GB" sz="1200" dirty="0" err="1"/>
              <a:t>bude</a:t>
            </a:r>
            <a:r>
              <a:rPr lang="en-GB" sz="1200" dirty="0"/>
              <a:t> od </a:t>
            </a:r>
            <a:r>
              <a:rPr lang="en-GB" sz="1200" dirty="0" err="1"/>
              <a:t>uvedení</a:t>
            </a:r>
            <a:r>
              <a:rPr lang="en-GB" sz="1200" dirty="0"/>
              <a:t> </a:t>
            </a:r>
            <a:r>
              <a:rPr lang="en-GB" sz="1200" dirty="0" err="1"/>
              <a:t>výrobny</a:t>
            </a:r>
            <a:r>
              <a:rPr lang="en-GB" sz="1200" dirty="0"/>
              <a:t> </a:t>
            </a:r>
            <a:r>
              <a:rPr lang="en-GB" sz="1200" dirty="0" err="1"/>
              <a:t>biometanu</a:t>
            </a:r>
            <a:r>
              <a:rPr lang="en-GB" sz="1200" dirty="0"/>
              <a:t> do </a:t>
            </a:r>
            <a:r>
              <a:rPr lang="en-GB" sz="1200" dirty="0" err="1"/>
              <a:t>provozu</a:t>
            </a:r>
            <a:r>
              <a:rPr lang="en-GB" sz="1200" dirty="0"/>
              <a:t> do </a:t>
            </a:r>
            <a:r>
              <a:rPr lang="en-GB" sz="1200" dirty="0" err="1"/>
              <a:t>skončení</a:t>
            </a:r>
            <a:r>
              <a:rPr lang="en-GB" sz="1200" dirty="0"/>
              <a:t> </a:t>
            </a:r>
            <a:r>
              <a:rPr lang="en-GB" sz="1200" dirty="0" err="1"/>
              <a:t>doby</a:t>
            </a:r>
            <a:r>
              <a:rPr lang="en-GB" sz="1200" dirty="0"/>
              <a:t> </a:t>
            </a:r>
            <a:r>
              <a:rPr lang="en-GB" sz="1200" dirty="0" err="1"/>
              <a:t>práva</a:t>
            </a:r>
            <a:r>
              <a:rPr lang="en-GB" sz="1200" dirty="0"/>
              <a:t> </a:t>
            </a:r>
            <a:r>
              <a:rPr lang="en-GB" sz="1200" dirty="0" err="1"/>
              <a:t>na</a:t>
            </a:r>
            <a:r>
              <a:rPr lang="en-GB" sz="1200" dirty="0"/>
              <a:t> </a:t>
            </a:r>
            <a:r>
              <a:rPr lang="en-GB" sz="1200" dirty="0" err="1"/>
              <a:t>podporu</a:t>
            </a:r>
            <a:r>
              <a:rPr lang="en-GB" sz="1200" dirty="0"/>
              <a:t> z </a:t>
            </a:r>
            <a:r>
              <a:rPr lang="en-GB" sz="1200" dirty="0" err="1"/>
              <a:t>aukce</a:t>
            </a:r>
            <a:r>
              <a:rPr lang="en-GB" sz="1200" dirty="0"/>
              <a:t> </a:t>
            </a:r>
            <a:r>
              <a:rPr lang="en-GB" sz="1200" dirty="0" err="1"/>
              <a:t>každoročně</a:t>
            </a:r>
            <a:r>
              <a:rPr lang="en-GB" sz="1200" dirty="0"/>
              <a:t> </a:t>
            </a:r>
            <a:r>
              <a:rPr lang="en-GB" sz="1200" dirty="0" err="1"/>
              <a:t>navyšovat</a:t>
            </a:r>
            <a:r>
              <a:rPr lang="en-GB" sz="1200" dirty="0"/>
              <a:t> o </a:t>
            </a:r>
            <a:r>
              <a:rPr lang="en-GB" sz="1200" dirty="0" err="1"/>
              <a:t>dvě</a:t>
            </a:r>
            <a:r>
              <a:rPr lang="en-GB" sz="1200" dirty="0"/>
              <a:t> </a:t>
            </a:r>
            <a:r>
              <a:rPr lang="en-GB" sz="1200" dirty="0" err="1"/>
              <a:t>procenta</a:t>
            </a:r>
            <a:r>
              <a:rPr lang="en-GB" sz="1200" dirty="0"/>
              <a:t>.</a:t>
            </a:r>
            <a:endParaRPr lang="cs-CZ" sz="1200" b="1" dirty="0">
              <a:solidFill>
                <a:srgbClr val="666666"/>
              </a:solidFill>
              <a:latin typeface="Montserra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solidFill>
                  <a:srgbClr val="666666"/>
                </a:solidFill>
                <a:latin typeface="Montserrat"/>
              </a:rPr>
              <a:t>abídky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do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aukce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bude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možné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podávat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od 29.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května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do 31.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července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2026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prostřednictvím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datové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schránky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Ministerstva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průmyslu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 a </a:t>
            </a:r>
            <a:r>
              <a:rPr lang="en-GB" dirty="0" err="1">
                <a:solidFill>
                  <a:srgbClr val="666666"/>
                </a:solidFill>
                <a:latin typeface="Montserrat"/>
              </a:rPr>
              <a:t>obchodu</a:t>
            </a:r>
            <a:r>
              <a:rPr lang="en-GB" dirty="0">
                <a:solidFill>
                  <a:srgbClr val="666666"/>
                </a:solidFill>
                <a:latin typeface="Montserrat"/>
              </a:rPr>
              <a:t>.</a:t>
            </a:r>
            <a:endParaRPr lang="cs-CZ" dirty="0">
              <a:solidFill>
                <a:srgbClr val="666666"/>
              </a:solidFill>
              <a:latin typeface="Montserrat"/>
            </a:endParaRPr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8390FE-8304-A662-D416-AE4A0C3C0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CB71-CA53-44DB-BC52-2B20905D26B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2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2687B-D846-DA9B-EF07-1AAF0C87D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0337930-06AF-D4FE-EC8A-774B0722B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D47E091-D6E7-4A68-5ECF-02AEBC771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rural</a:t>
            </a:r>
            <a:r>
              <a:rPr lang="cs-CZ" dirty="0"/>
              <a:t> </a:t>
            </a:r>
            <a:r>
              <a:rPr lang="cs-CZ" dirty="0" err="1"/>
              <a:t>bioeconomy</a:t>
            </a:r>
            <a:r>
              <a:rPr lang="cs-CZ" dirty="0"/>
              <a:t> network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3F3D5F-6867-35B9-8DF1-509B6B8127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CB71-CA53-44DB-BC52-2B20905D26B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86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4B0C9-9D85-139D-48D4-0B3918932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698800-4552-A21F-983C-A1A60A36D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61FA4E-23AD-818C-EE19-74B8020A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A26573-7646-359A-F63C-A5D97ABDC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F9917-A8A2-7DC4-78C0-4D44B0989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85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FB160-55F5-87F5-5A28-F928D2952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C14E25-0E35-D493-0C25-E788EEB6D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D840F5-6F78-7193-4395-6CACBD09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094475-00FD-82A1-7538-7E63BBF7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4F4E44-92DB-511B-F266-85DC6773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43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B79D8B-2319-F73D-D8A1-4674AC747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88CD6D-4BED-D787-73FF-54B747789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D2B77C-EA4D-D21E-105C-31DA30A9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C68169-0FB2-AE99-D62F-6D352B174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739CF5-4A06-5069-04C7-6E822095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18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9317C-AD84-055F-7B2B-3B7EBF90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573AFD-19B7-8C8A-51A6-DB2613D2A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113AF7-2DFF-85BD-A4CD-D6A5D1A9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4BF484-E235-703A-B43F-8434E7B8D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71A6D6-891B-EE17-18D1-FC7D943F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33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D8415C-0FA3-A89E-BC71-C0A930D5D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982221-1A22-53B8-62F1-DEFBFB73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A9CDE5-4084-A7E5-0CD1-38574FC4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62F38E-BCF2-86AF-D48A-AC768BE7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6A5FF-8676-4566-C65F-4145004F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55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226DF-B49A-F3F0-FFFC-526EF767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4D841-694A-D45D-BBC6-6800EC824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E78485-F94E-8B1F-5A82-3CD19B0A8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7A9166E-661B-0528-16FC-165B14ED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CC4F4A-279D-800E-55D9-49B382AD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6D04840-87A5-CD9A-526A-A32EDF530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46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40F073-E4CF-37BE-3BBF-93E7397A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95C1E-6E6A-CEF7-63A0-7572C0667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AF1FF7-74FA-F494-E49A-4F9F609D9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32D840-DA30-A19D-9188-0CE897EFA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E931C0-8F5A-DB16-8869-AEDF7D1D0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FF5276-E373-DEC8-8F54-DA525068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A75454C-7797-E7FC-E1CF-235E7637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FFD234-FD35-ECF8-DFD6-635DCBA5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71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9EC63-574C-75E9-30F7-A0FC30C4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65F8151-3F94-F9B1-121A-9743F097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C0A9731-04C9-F424-FF7C-4C60B974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F2BE40-9BD6-BD6E-4C37-35E71503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18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F4EF8C-9E18-72A8-CE75-32E3A9D3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913C9F2-9069-33AB-017E-FD76D18D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147587-1D06-3593-3A04-23ECB161B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70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2D5C3-9346-4366-83C0-DB5FD8E3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8D917E-DEB1-1C4F-B55B-366BD3386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F5C322-5607-20D6-586B-38E42A450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E81627-6378-0C26-DABB-6E893B85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8CFB8D-2712-9C36-F3D8-3091763C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5069BD-C8CB-FCB0-3614-594BF262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62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B26F9-45BC-B44E-75B9-FBEC78D7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6D4FC62-D518-7C41-7554-2D6CBFBCC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597937-28F1-D2BE-DEAB-41E7A8C44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0DE69E-D658-05CE-3354-26C5CADD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D1F20C-42E1-A4C3-E511-C832D3D0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320C36-107E-C21D-687F-F2777537E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03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4B0B47-F4EE-5EAA-11F4-085F3A94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EA7462-65F7-4287-D03A-88D4F0ACE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7CA543-0EE4-A4AD-15A0-C8D713EA5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CA0294-F521-4DD8-BC89-8820ADC85C88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EE46A1-0BFE-5032-5A94-D99D63854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CC698-336F-50EA-D04B-7AA964870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67BE82-6AFB-4B7D-9005-7028ED983DF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33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hapingbio.eu/about/collaborations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fg-holding.cz/nova-era-biometanu-cesko-ho-podpori-aukci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ba.cz/aktuality/milnik-pro-cesky-biometan-evropska-komise-posvetila-program-podpory-v-hodnote-90-miliard-korun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g-holding.cz/nova-era-biometanu-cesko-ho-podpori-aukc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fg-holding.cz/biometan-efg-vyskov-vysoka-emisni-uspor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144" y="80563"/>
            <a:ext cx="2734626" cy="170848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545105" y="4504720"/>
            <a:ext cx="7101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doc. Ing. Eva Cudlínová, CSc.</a:t>
            </a:r>
          </a:p>
          <a:p>
            <a:pPr algn="ctr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Ekonomická Fakulta Jihočeské Univerzity v  Českých Budějovicích</a:t>
            </a:r>
          </a:p>
          <a:p>
            <a:pPr algn="ctr"/>
            <a:endParaRPr lang="en-GB" dirty="0"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372590" y="2080053"/>
            <a:ext cx="94468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latin typeface="Google Sans"/>
              </a:rPr>
              <a:t>B</a:t>
            </a:r>
            <a:r>
              <a:rPr lang="en-GB" sz="3200" b="1" dirty="0" err="1">
                <a:latin typeface="Google Sans"/>
              </a:rPr>
              <a:t>ioekonomika</a:t>
            </a:r>
            <a:r>
              <a:rPr lang="en-GB" sz="3200" b="1" dirty="0">
                <a:latin typeface="Google Sans"/>
              </a:rPr>
              <a:t> a </a:t>
            </a:r>
            <a:r>
              <a:rPr lang="en-GB" sz="3200" b="1" dirty="0" err="1">
                <a:latin typeface="Google Sans"/>
              </a:rPr>
              <a:t>podpora</a:t>
            </a:r>
            <a:r>
              <a:rPr lang="en-GB" sz="3200" b="1" dirty="0">
                <a:latin typeface="Google Sans"/>
              </a:rPr>
              <a:t> </a:t>
            </a:r>
            <a:r>
              <a:rPr lang="en-GB" sz="3200" b="1" dirty="0" err="1">
                <a:latin typeface="Google Sans"/>
              </a:rPr>
              <a:t>venkovských</a:t>
            </a:r>
            <a:r>
              <a:rPr lang="en-GB" sz="3200" b="1" dirty="0">
                <a:latin typeface="Google Sans"/>
              </a:rPr>
              <a:t> </a:t>
            </a:r>
            <a:r>
              <a:rPr lang="en-GB" sz="3200" b="1" dirty="0" err="1">
                <a:latin typeface="Google Sans"/>
              </a:rPr>
              <a:t>regionů</a:t>
            </a:r>
            <a:r>
              <a:rPr lang="en-GB" sz="3200" dirty="0">
                <a:latin typeface="Google Sans"/>
              </a:rPr>
              <a:t> </a:t>
            </a:r>
            <a:endParaRPr lang="cs-CZ" sz="3200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34082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0BD22-9896-A859-FE40-9985685E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D3518F6-C579-45E6-E114-5E99F4624494}"/>
              </a:ext>
            </a:extLst>
          </p:cNvPr>
          <p:cNvSpPr txBox="1"/>
          <p:nvPr/>
        </p:nvSpPr>
        <p:spPr>
          <a:xfrm>
            <a:off x="2615380" y="551058"/>
            <a:ext cx="647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Alternativní hnojiva – snížení závislosti na dovozu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72E2F6-1866-62BF-2CC0-CA5C0EEB3597}"/>
              </a:ext>
            </a:extLst>
          </p:cNvPr>
          <p:cNvSpPr txBox="1"/>
          <p:nvPr/>
        </p:nvSpPr>
        <p:spPr>
          <a:xfrm>
            <a:off x="476864" y="1267964"/>
            <a:ext cx="1123827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Biometan lze přímo i nepřímo využít k výrobě hnojiv. </a:t>
            </a:r>
          </a:p>
          <a:p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Slouží jako obnovitelná náhrada fosilního zemního plynu, ze kterého se běžně vyrábí amoniak a následně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dusíkatá hnojiva.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Digestát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vedlejší produkt výroby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bioplynu-Organické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hnojivo s rychle uvolnitelným dusíkem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Kromě dusíku (N) obsahuje také fosfor (P), draslík (K) a síru. Rostliny mohou dusík z digestátu vstřebat velmi efektivně (až z 60 %)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Hnojivo z larev  hmyzu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bráněnky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hmyzího trusu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dusíkaté hnojivo)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Ovčí vlna-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(zadržuje vláhu,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uvolňuje dusík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draslík, fosfor síru)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biouhel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pyrolýza dřeva, trávy..) zlepšuje fyzické vlastnosti půdy a vstřebávání živin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Producenti čistějších alternativ hnojiv by si mohli udržet bezplatné povolenky v rámci trhu s emisemi i po roce 2034.</a:t>
            </a:r>
          </a:p>
          <a:p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04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96A4D-C694-2DFF-0E57-E258496AA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E9BD2EA-A2E0-4C12-ABA5-CCEFB483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45BB-913D-4C2E-A4C3-2658AA418C0E}" type="slidenum">
              <a:rPr lang="en-GB" smtClean="0"/>
              <a:t>11</a:t>
            </a:fld>
            <a:endParaRPr lang="en-GB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42E1BC0-3535-2426-43FC-2316B0C14007}"/>
              </a:ext>
            </a:extLst>
          </p:cNvPr>
          <p:cNvSpPr/>
          <p:nvPr/>
        </p:nvSpPr>
        <p:spPr>
          <a:xfrm>
            <a:off x="494104" y="1891167"/>
            <a:ext cx="9407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Nová Strategie EU pro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(2025):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Zaměřuje se na přechod k cirkulární ekonomice založené na přírodě a 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posílení konkurenceschopnosti venkovských území.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Dlouhodobá vize pro venkovské oblasti EU (LTVRA):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Strategie směřující k roku 2040, kde je udržitelná </a:t>
            </a:r>
            <a:r>
              <a:rPr lang="cs-CZ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bioekonomika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 klíčovým pilířem pro zajištění sociální spravedlnosti a "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spravedlivého přechodu" (just 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) na venkově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Akční plán EU pro venkov a Pakt pro Venkov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Společná zemědělská politika (SZP) 2023–2027: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Hlavní finanční nástroj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b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A1701C9-3B53-34E3-A3C7-004FC754640F}"/>
              </a:ext>
            </a:extLst>
          </p:cNvPr>
          <p:cNvSpPr/>
          <p:nvPr/>
        </p:nvSpPr>
        <p:spPr>
          <a:xfrm>
            <a:off x="405353" y="282804"/>
            <a:ext cx="11236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latin typeface="Google Sans"/>
            </a:endParaRPr>
          </a:p>
          <a:p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Hlavní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strategické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dokumenty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pro podporu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ve venkovských oblastech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5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8DA67-D97A-34AE-F8E2-01C747DD4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42F8D2-45BB-EDA8-A75D-A039A8102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45BB-913D-4C2E-A4C3-2658AA418C0E}" type="slidenum">
              <a:rPr lang="en-GB" smtClean="0"/>
              <a:t>12</a:t>
            </a:fld>
            <a:endParaRPr lang="en-GB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CBC0335-B6EF-838E-D5CC-EE9661DF6E42}"/>
              </a:ext>
            </a:extLst>
          </p:cNvPr>
          <p:cNvSpPr/>
          <p:nvPr/>
        </p:nvSpPr>
        <p:spPr>
          <a:xfrm>
            <a:off x="351292" y="1570978"/>
            <a:ext cx="112933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latin typeface="Google Sa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Regionální zaměření projektů :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Projekty EU, jako jsou 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RuralBioUp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, BE-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Rural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BioRural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vytvářejí regionální centra a sítě, které propojují místní aktéry s inovacemi, poradenstvím a nástroji.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Finanční mechanismy: </a:t>
            </a: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Strategické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plány SZP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nabízejí financování pro udržitelné lesní a zemědělské hospodaření, uhlíkové zemědělství a investice do biotechnologií.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Sdílení znalostí: </a:t>
            </a:r>
          </a:p>
          <a:p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Aliance pro 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bioekonomiku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ve venkovských oblastech (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Rural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Bioeconomy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Alliance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a </a:t>
            </a:r>
            <a:r>
              <a:rPr lang="cs-CZ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Evropská síť pro  venkovskou </a:t>
            </a:r>
            <a:r>
              <a:rPr lang="cs-CZ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(ERBN)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si kladou za cíl sdílet osvědčené postupy a vytvořit „jednotné kontaktní místo“ pro malé inovátory.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2235C2A-F1F5-B92B-4B88-9C226ABF4498}"/>
              </a:ext>
            </a:extLst>
          </p:cNvPr>
          <p:cNvSpPr/>
          <p:nvPr/>
        </p:nvSpPr>
        <p:spPr>
          <a:xfrm>
            <a:off x="839755" y="739457"/>
            <a:ext cx="10702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Klíčové iniciativy EU na podporu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ve venkovských oblastech</a:t>
            </a:r>
          </a:p>
        </p:txBody>
      </p:sp>
    </p:spTree>
    <p:extLst>
      <p:ext uri="{BB962C8B-B14F-4D97-AF65-F5344CB8AC3E}">
        <p14:creationId xmlns:p14="http://schemas.microsoft.com/office/powerpoint/2010/main" val="414905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541F5-BED8-92D8-D5E3-6BC6A263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7D5DBDD3-5547-F4D2-C453-9F7BB864ABB6}"/>
              </a:ext>
            </a:extLst>
          </p:cNvPr>
          <p:cNvSpPr/>
          <p:nvPr/>
        </p:nvSpPr>
        <p:spPr>
          <a:xfrm>
            <a:off x="287426" y="488315"/>
            <a:ext cx="358527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Rural </a:t>
            </a:r>
            <a:r>
              <a:rPr lang="en-GB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Bioeconomy</a:t>
            </a:r>
            <a:r>
              <a:rPr lang="en-GB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Alliance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3BD42CF-4BE8-F5B0-4AC5-CF51DA104BAC}"/>
              </a:ext>
            </a:extLst>
          </p:cNvPr>
          <p:cNvSpPr/>
          <p:nvPr/>
        </p:nvSpPr>
        <p:spPr>
          <a:xfrm>
            <a:off x="114159" y="2267810"/>
            <a:ext cx="549206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https://www.shapingbio.eu/about/collaborations/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https://www.cee2act.eu/wp-content/uploads/2023/06/Rural-Bioeconomy-Alliance-2.png">
            <a:extLst>
              <a:ext uri="{FF2B5EF4-FFF2-40B4-BE49-F238E27FC236}">
                <a16:creationId xmlns:a16="http://schemas.microsoft.com/office/drawing/2014/main" id="{E46F1758-AAE3-FEF1-811C-7DBD026D86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98" y="191903"/>
            <a:ext cx="1525905" cy="9885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B32BB4C-B8F1-1BB5-E9C9-148C8112E0A9}"/>
              </a:ext>
            </a:extLst>
          </p:cNvPr>
          <p:cNvSpPr/>
          <p:nvPr/>
        </p:nvSpPr>
        <p:spPr>
          <a:xfrm>
            <a:off x="173652" y="1308332"/>
            <a:ext cx="10865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Rural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Bioeconomy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Alliance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RBA, která byla založena 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31. května 2023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je seskupením projektů financovaných z evropských fondů, jejichž cílem je urychlit a podpořit rozvoj iniciativ v oblasti 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 cirkulární  ekonomiky na venkově v EU.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28576C7B-80F8-029B-E917-EC68B2A77537}"/>
              </a:ext>
            </a:extLst>
          </p:cNvPr>
          <p:cNvSpPr/>
          <p:nvPr/>
        </p:nvSpPr>
        <p:spPr>
          <a:xfrm>
            <a:off x="846198" y="2860004"/>
            <a:ext cx="9143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Zapojenými projekty jsou: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A8AD4956-61C0-B264-4031-2319527678E6}"/>
              </a:ext>
            </a:extLst>
          </p:cNvPr>
          <p:cNvSpPr/>
          <p:nvPr/>
        </p:nvSpPr>
        <p:spPr>
          <a:xfrm>
            <a:off x="735893" y="3668382"/>
            <a:ext cx="2245975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 err="1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BioRural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 err="1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MainstreamBIO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P2Green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RELIEF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SCALE-UP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COOPID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847A2C1-39C1-2433-4164-4E3839565D46}"/>
              </a:ext>
            </a:extLst>
          </p:cNvPr>
          <p:cNvSpPr/>
          <p:nvPr/>
        </p:nvSpPr>
        <p:spPr>
          <a:xfrm>
            <a:off x="3872703" y="3615984"/>
            <a:ext cx="227541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BioModel4Regions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 err="1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ShapingBio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CEE2ACT</a:t>
            </a:r>
            <a:endParaRPr lang="cs-CZ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ROBIN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 err="1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RuralBioUp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BIO2REG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A4D0BB4-C224-EAB5-C56E-91D4C205E58D}"/>
              </a:ext>
            </a:extLst>
          </p:cNvPr>
          <p:cNvSpPr/>
          <p:nvPr/>
        </p:nvSpPr>
        <p:spPr>
          <a:xfrm>
            <a:off x="7743284" y="3668382"/>
            <a:ext cx="1874520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 err="1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BBioNets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 err="1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Agriloop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 err="1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Brilian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GB" dirty="0" err="1">
                <a:solidFill>
                  <a:srgbClr val="173F4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BioINSouth</a:t>
            </a:r>
            <a:endParaRPr lang="cs-CZ" dirty="0">
              <a:solidFill>
                <a:srgbClr val="173F49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SzPts val="1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Power4Bio</a:t>
            </a:r>
          </a:p>
        </p:txBody>
      </p:sp>
    </p:spTree>
    <p:extLst>
      <p:ext uri="{BB962C8B-B14F-4D97-AF65-F5344CB8AC3E}">
        <p14:creationId xmlns:p14="http://schemas.microsoft.com/office/powerpoint/2010/main" val="13437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045" y="2668555"/>
            <a:ext cx="4263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Děkuji Vám za pozornost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9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C0722-AD17-1A30-4558-D7127498A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EFBC03-A822-8EF8-CCB2-773C49F6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45BB-913D-4C2E-A4C3-2658AA418C0E}" type="slidenum">
              <a:rPr lang="en-GB" smtClean="0"/>
              <a:t>2</a:t>
            </a:fld>
            <a:endParaRPr lang="en-GB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7A604B4-E798-F5AE-2E1C-DB8D208BC2FC}"/>
              </a:ext>
            </a:extLst>
          </p:cNvPr>
          <p:cNvSpPr/>
          <p:nvPr/>
        </p:nvSpPr>
        <p:spPr>
          <a:xfrm>
            <a:off x="1082077" y="1012421"/>
            <a:ext cx="94079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rgbClr val="0E2808"/>
              </a:solidFill>
              <a:latin typeface="Montserrat"/>
            </a:endParaRPr>
          </a:p>
          <a:p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Bioekonomika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může přispět k diverzifikaci venkovských ekonomik nad rámec produkce potravin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evitalizace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venkova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tvorba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pracovních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míst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diverzifikace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příjmů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farmářů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b="1" dirty="0">
              <a:latin typeface="Google San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266832C-B607-042F-8FA2-C340FDFF50F6}"/>
              </a:ext>
            </a:extLst>
          </p:cNvPr>
          <p:cNvSpPr/>
          <p:nvPr/>
        </p:nvSpPr>
        <p:spPr>
          <a:xfrm>
            <a:off x="993587" y="2913444"/>
            <a:ext cx="10505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A4DB4E-FE95-8C0E-489B-5D404037CF6C}"/>
              </a:ext>
            </a:extLst>
          </p:cNvPr>
          <p:cNvSpPr txBox="1"/>
          <p:nvPr/>
        </p:nvSpPr>
        <p:spPr>
          <a:xfrm>
            <a:off x="3006300" y="404059"/>
            <a:ext cx="433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biomasa- venkov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E5AABD-8F35-F820-FE32-99E9DB44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116" y="3292162"/>
            <a:ext cx="5147187" cy="34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045BB-913D-4C2E-A4C3-2658AA418C0E}" type="slidenum">
              <a:rPr lang="en-GB" smtClean="0"/>
              <a:t>3</a:t>
            </a:fld>
            <a:endParaRPr lang="en-GB"/>
          </a:p>
        </p:txBody>
      </p:sp>
      <p:sp>
        <p:nvSpPr>
          <p:cNvPr id="3" name="Obdélník 2"/>
          <p:cNvSpPr/>
          <p:nvPr/>
        </p:nvSpPr>
        <p:spPr>
          <a:xfrm>
            <a:off x="1082077" y="1012421"/>
            <a:ext cx="9407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rgbClr val="0E2808"/>
              </a:solidFill>
              <a:latin typeface="Montserrat"/>
            </a:endParaRPr>
          </a:p>
          <a:p>
            <a:endParaRPr lang="cs-CZ" b="1" dirty="0">
              <a:latin typeface="Google San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03420" y="1658752"/>
            <a:ext cx="1050587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Venkovské oblasti se mohou stát základními pilíři evropské zelené transformace- producent  energie – biometan a bioplyn</a:t>
            </a:r>
          </a:p>
          <a:p>
            <a:pPr marL="514350" indent="-514350" algn="just">
              <a:buFont typeface="+mj-lt"/>
              <a:buAutoNum type="romanUcPeriod"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- alternativní hnojiva k dováženým dusíkatým hnojivům</a:t>
            </a:r>
          </a:p>
          <a:p>
            <a:pPr marL="514350" indent="-514350" algn="just">
              <a:buFont typeface="+mj-lt"/>
              <a:buAutoNum type="romanUcPeriod"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Strategie a iniciativy EU pro podporu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bioekonomiky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venkovských regionů</a:t>
            </a:r>
          </a:p>
          <a:p>
            <a:pPr algn="just"/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06300" y="404059"/>
            <a:ext cx="4332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Bioekonomika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biomasa- venkov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0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7BB4D-D2A4-C217-C268-657D2D8C5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6DBCCF1-053F-D81D-DC06-5D036314F9C5}"/>
              </a:ext>
            </a:extLst>
          </p:cNvPr>
          <p:cNvSpPr txBox="1"/>
          <p:nvPr/>
        </p:nvSpPr>
        <p:spPr>
          <a:xfrm>
            <a:off x="3271101" y="358218"/>
            <a:ext cx="4143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Venkov a energie - situace v EU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819D8B5-A431-4B53-482C-10447553E3D0}"/>
              </a:ext>
            </a:extLst>
          </p:cNvPr>
          <p:cNvSpPr/>
          <p:nvPr/>
        </p:nvSpPr>
        <p:spPr>
          <a:xfrm>
            <a:off x="1360601" y="1324169"/>
            <a:ext cx="86883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Obrácený vztah z konzumenta k producentu energie a energetických zdrojů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BD79EBE-E785-2BD0-2D1F-53F401C9E81B}"/>
              </a:ext>
            </a:extLst>
          </p:cNvPr>
          <p:cNvSpPr/>
          <p:nvPr/>
        </p:nvSpPr>
        <p:spPr>
          <a:xfrm>
            <a:off x="1046760" y="2228565"/>
            <a:ext cx="9690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Podle statistické zprávy Evropské bioplynové asociace (EBA) </a:t>
            </a: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produkce </a:t>
            </a:r>
            <a:r>
              <a:rPr lang="cs-CZ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 Evropě v roce 2022 vzrostla na 44 </a:t>
            </a:r>
            <a:r>
              <a:rPr lang="cs-CZ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cs-CZ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což představuje nárůst o přibližně 20 %. Největší nárůst jeho výroby byl ve Francii, Itálii, Dánsku a Spojeném království.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alternativní energie s technologií bio - Fotografie, Obrázek">
            <a:extLst>
              <a:ext uri="{FF2B5EF4-FFF2-40B4-BE49-F238E27FC236}">
                <a16:creationId xmlns:a16="http://schemas.microsoft.com/office/drawing/2014/main" id="{66DADD63-D4ED-FDD2-B513-DF22D4FD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560" y="3479399"/>
            <a:ext cx="4693298" cy="312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66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C9816-E756-3E23-81C9-0BD77F06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D703427-310A-A83E-C477-39BB40217916}"/>
              </a:ext>
            </a:extLst>
          </p:cNvPr>
          <p:cNvSpPr txBox="1"/>
          <p:nvPr/>
        </p:nvSpPr>
        <p:spPr>
          <a:xfrm>
            <a:off x="3516198" y="405353"/>
            <a:ext cx="4129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Venkov a energie - situace v ČR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12C2848-FD59-F290-80EE-DFA4A09717E0}"/>
              </a:ext>
            </a:extLst>
          </p:cNvPr>
          <p:cNvSpPr/>
          <p:nvPr/>
        </p:nvSpPr>
        <p:spPr>
          <a:xfrm>
            <a:off x="776140" y="683740"/>
            <a:ext cx="107151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b="1" dirty="0">
              <a:solidFill>
                <a:srgbClr val="0E280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000" b="1" dirty="0">
                <a:solidFill>
                  <a:srgbClr val="0E2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Bioplynové a </a:t>
            </a:r>
            <a:r>
              <a:rPr lang="cs-CZ" sz="2000" b="1" dirty="0" err="1">
                <a:solidFill>
                  <a:srgbClr val="0E2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bioemtanové</a:t>
            </a:r>
            <a:r>
              <a:rPr lang="cs-CZ" sz="2000" b="1" dirty="0">
                <a:solidFill>
                  <a:srgbClr val="0E280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stanice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B61975D-63FB-28A3-179F-572C330BEF37}"/>
              </a:ext>
            </a:extLst>
          </p:cNvPr>
          <p:cNvSpPr/>
          <p:nvPr/>
        </p:nvSpPr>
        <p:spPr>
          <a:xfrm>
            <a:off x="578177" y="6581001"/>
            <a:ext cx="10913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https://www.efg-holding.cz/nova-era-biometanu-cesko-ho-podpori-aukci/</a:t>
            </a:r>
            <a:endParaRPr lang="en-GB" sz="12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6D5249A-8454-C503-5475-EF795129C689}"/>
              </a:ext>
            </a:extLst>
          </p:cNvPr>
          <p:cNvSpPr/>
          <p:nvPr/>
        </p:nvSpPr>
        <p:spPr>
          <a:xfrm>
            <a:off x="5393094" y="1427584"/>
            <a:ext cx="62701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Česku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současnosti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provozu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biometanových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stanic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které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vyrábějí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obnovitelný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plyn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vtláčený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přímo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distribučních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sítí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Celkově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ČR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funguje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cca 600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běžných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bioplynových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stanic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(BPS)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z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nichž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většina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zatím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vyrábí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elektřinu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ale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postupně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transformují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výrobu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2030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Česká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republika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současných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plánů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státu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mít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zhruba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stovku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biometanových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stanic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výroba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měla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činit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až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491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milionů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metrů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krychlových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2025 –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Tři n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ové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stanice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výrobu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vznikly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Krakořicích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Olomoucku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Dobrušce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Rychnovsku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Dolní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Lhotce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Havlíčkobrodsku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000" dirty="0"/>
          </a:p>
        </p:txBody>
      </p:sp>
      <p:pic>
        <p:nvPicPr>
          <p:cNvPr id="2050" name="Picture 2" descr="Facility for bio energy production - Fotografie, Obrázek">
            <a:extLst>
              <a:ext uri="{FF2B5EF4-FFF2-40B4-BE49-F238E27FC236}">
                <a16:creationId xmlns:a16="http://schemas.microsoft.com/office/drawing/2014/main" id="{DC1F6486-3BF6-955A-E4F3-08586988D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67" y="1795685"/>
            <a:ext cx="3490964" cy="23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78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7A684-643F-A803-9519-9960389BE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809291E-CADD-55E1-62B2-7C220B6525B7}"/>
              </a:ext>
            </a:extLst>
          </p:cNvPr>
          <p:cNvSpPr/>
          <p:nvPr/>
        </p:nvSpPr>
        <p:spPr>
          <a:xfrm>
            <a:off x="707012" y="891484"/>
            <a:ext cx="10821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Evropská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komise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posvětila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podpory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výroby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 ČR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65B4485-9FA9-5785-B4F8-2107FCE3AD36}"/>
              </a:ext>
            </a:extLst>
          </p:cNvPr>
          <p:cNvSpPr/>
          <p:nvPr/>
        </p:nvSpPr>
        <p:spPr>
          <a:xfrm>
            <a:off x="443061" y="1941061"/>
            <a:ext cx="104260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Evropská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komise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(EK)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oficiálně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schválila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český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podpory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zaměřený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výrobu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b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b="1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rozpočet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výši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3,7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miliardy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přibližně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90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miliard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Kč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2030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nastartovat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transformaci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energetiky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výrazně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přispět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odklonu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fosilních</a:t>
            </a:r>
            <a:r>
              <a:rPr lang="en-GB" sz="20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paliv</a:t>
            </a:r>
            <a:r>
              <a:rPr lang="cs-CZ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přispět k </a:t>
            </a:r>
          </a:p>
          <a:p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aplnění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cílů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plánu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REPowerEU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cs-CZ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 je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nastaven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aby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výrobcům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pokryl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rozdíl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tržní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cenou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plynu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náklady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výrobu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udržitelného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539AF8E-883A-BCE2-C341-F808EE08C85C}"/>
              </a:ext>
            </a:extLst>
          </p:cNvPr>
          <p:cNvSpPr/>
          <p:nvPr/>
        </p:nvSpPr>
        <p:spPr>
          <a:xfrm>
            <a:off x="707012" y="3578551"/>
            <a:ext cx="10162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rgbClr val="666666"/>
              </a:solidFill>
              <a:latin typeface="Montserra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2E6D307-F884-C44E-69E8-CFB6D269E542}"/>
              </a:ext>
            </a:extLst>
          </p:cNvPr>
          <p:cNvSpPr/>
          <p:nvPr/>
        </p:nvSpPr>
        <p:spPr>
          <a:xfrm>
            <a:off x="559325" y="6705322"/>
            <a:ext cx="122422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https://www.czba.cz/aktuality/milnik-pro-cesky-biometan-evropska-komise-posvetila-program-podpory-v-hodnote-90-miliard-korun.html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5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DD799-041B-4200-E7EE-684C5C756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A4E04C1-D9B7-D52D-04BD-3B97BFAE83C3}"/>
              </a:ext>
            </a:extLst>
          </p:cNvPr>
          <p:cNvSpPr/>
          <p:nvPr/>
        </p:nvSpPr>
        <p:spPr>
          <a:xfrm>
            <a:off x="759017" y="408935"/>
            <a:ext cx="9775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ová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Éra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Česku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Stát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oprvé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odpoří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eho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ýrobu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Aukcí</a:t>
            </a:r>
            <a:endParaRPr lang="en-GB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EB75ED4-92C2-8310-F768-DCDB096D942B}"/>
              </a:ext>
            </a:extLst>
          </p:cNvPr>
          <p:cNvSpPr/>
          <p:nvPr/>
        </p:nvSpPr>
        <p:spPr>
          <a:xfrm>
            <a:off x="724932" y="644013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hlinkClick r:id="rId3"/>
              </a:rPr>
              <a:t>https://www.efg-holding.cz/nova-era-biometanu-cesko-ho-podpori-aukci/</a:t>
            </a:r>
            <a:endParaRPr lang="en-GB" sz="11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2C3267B-6DF2-E7B1-16F1-9A1B05E5EB5D}"/>
              </a:ext>
            </a:extLst>
          </p:cNvPr>
          <p:cNvSpPr/>
          <p:nvPr/>
        </p:nvSpPr>
        <p:spPr>
          <a:xfrm>
            <a:off x="759016" y="968212"/>
            <a:ext cx="111994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Jaro 2026 Ministerstvo průmyslu a obchodu vyhlásilo novou aukci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provozní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podporu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letošní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b="1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Aukce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určena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nové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výrobny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přestavby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stávajících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výroben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elektřiny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výrobny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zařízení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úpravě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bioplynu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biometan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Výrobny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musí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být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uvedeny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provozu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nejpozději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do 31.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prosince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2029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cs-CZ" sz="2000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b="1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objem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soutěženého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energetického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výkonu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stanoven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45 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milionů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kubíků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ročně</a:t>
            </a:r>
            <a:r>
              <a:rPr lang="en-GB" sz="2000" b="1" dirty="0">
                <a:solidFill>
                  <a:srgbClr val="66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b="1" dirty="0">
              <a:solidFill>
                <a:srgbClr val="6666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Součástí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podmínek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aukce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jsou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také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nové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požadavky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podíl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pokročilého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biometanu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a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emisní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parametry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uvedení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výrobny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provozu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muset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podíl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pokročilého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který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vyráběn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výhradně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z 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biologicky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rozložitelného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odpadu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nikoliv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z 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cíleně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pěstovaných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plodin</a:t>
            </a:r>
            <a:r>
              <a:rPr lang="en-GB" sz="2000" dirty="0"/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přesáhnout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35 %, od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2035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vzroste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více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než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45 % a od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roku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2040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více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než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55 %. 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Rok 2025-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schválení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důležitých dokumentů: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ovely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energetického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zákona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LEX OZE III 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Strategie pro využívání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 geotermální energie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Akčního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plánu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podpory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rozvoje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využívání </a:t>
            </a:r>
            <a:r>
              <a:rPr lang="en-GB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biometanu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do roku 2030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9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186FE-6B46-0CBB-0A06-DE6BB5F7F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0DE32FA-62A0-BED5-E98E-17F8923BE7E9}"/>
              </a:ext>
            </a:extLst>
          </p:cNvPr>
          <p:cNvSpPr txBox="1"/>
          <p:nvPr/>
        </p:nvSpPr>
        <p:spPr>
          <a:xfrm>
            <a:off x="418573" y="1241378"/>
            <a:ext cx="10942655" cy="4329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Evropa většinu svých hnojiv vyrábí z dováženého plynu, jehož ceny po únorovém uzavření </a:t>
            </a:r>
            <a:r>
              <a:rPr lang="cs-CZ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Hormuzského</a:t>
            </a:r>
            <a:r>
              <a:rPr lang="cs-CZ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průlivu prudce stouply, což </a:t>
            </a:r>
            <a:r>
              <a:rPr lang="cs-CZ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vyhnalo ceny hnojiv na světových trzích přibližně o 70 procent nad úroveň roku 2024.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sz="20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Brusel se rozhodl nepoužít nejrychlejší dostupné nástroje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/>
              <a:t>dočasné pozastavení cel na dovoz hnojiv z Ruska a Běloruska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/>
              <a:t>zbrzdění zavedení uhlíkového cla na dovoz z třetích zemí s mírnějšími klimatickými pravidly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1" dirty="0"/>
              <a:t>19.5. 2026 </a:t>
            </a:r>
          </a:p>
          <a:p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Evropská komise představila nový Akční plán pro hnojiva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cs-CZ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3EA9F56-31D5-8752-CCE7-1110E1D0A5D2}"/>
              </a:ext>
            </a:extLst>
          </p:cNvPr>
          <p:cNvSpPr txBox="1"/>
          <p:nvPr/>
        </p:nvSpPr>
        <p:spPr>
          <a:xfrm>
            <a:off x="3075189" y="422787"/>
            <a:ext cx="6329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Uzavření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Hormuzského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průlivu a růst cen hnojiv </a:t>
            </a:r>
          </a:p>
        </p:txBody>
      </p:sp>
    </p:spTree>
    <p:extLst>
      <p:ext uri="{BB962C8B-B14F-4D97-AF65-F5344CB8AC3E}">
        <p14:creationId xmlns:p14="http://schemas.microsoft.com/office/powerpoint/2010/main" val="246449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835C1-938C-F114-2EFA-AFF409358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CE93449-65BA-7FA0-24D9-2A7607D8FED7}"/>
              </a:ext>
            </a:extLst>
          </p:cNvPr>
          <p:cNvSpPr txBox="1"/>
          <p:nvPr/>
        </p:nvSpPr>
        <p:spPr>
          <a:xfrm>
            <a:off x="2428569" y="492064"/>
            <a:ext cx="111006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Nový Akční plán pro hnojiva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7E35431-00BC-28BE-D8DC-73CCF6EB0D51}"/>
              </a:ext>
            </a:extLst>
          </p:cNvPr>
          <p:cNvSpPr txBox="1"/>
          <p:nvPr/>
        </p:nvSpPr>
        <p:spPr>
          <a:xfrm>
            <a:off x="622997" y="1327211"/>
            <a:ext cx="937259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Okamžitá podpora pro zemědělce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Komise uvolňuje finanční prostředky z nástrojů Společné zemědělské politiky (SZP), včetně zálohových plateb a využití krizové rezervy ke zmírnění dopadů vysokých nákladů na vstupy.</a:t>
            </a:r>
            <a:r>
              <a:rPr lang="cs-CZ" sz="2000" b="1" dirty="0">
                <a:solidFill>
                  <a:srgbClr val="FF0000"/>
                </a:solidFill>
              </a:rPr>
              <a:t> Přesná částka navýšení rozpočtu však v plánu chybí </a:t>
            </a:r>
            <a:endParaRPr lang="cs-CZ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Podpora oběhového hospodářství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Důraz je kladen na nahrazení tradičních minerálních hnojiv organickými alternativami. Komise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usnadňuje využívání digestátu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bioplynových stanic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dalších biologických hnojiv.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Posílení strategické autonomie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Evropa dlouhodobě dováží značný podíl dusíkatých a fosforečných hnojiv. Cílem plánu je stimulovat domácí průmysl, urychlit dekarbonizaci za využití obnovitelných zdrojů a snížit tak závislost na výkyvech na globálních trzích.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Inovace a precizní zemědělství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Akční plán cílí na efektivnější hospodaření s živinami a podporu investic do precizního zemědělství (např. využívání dronů, senzorů), což pomáhá snižovat plýtvání hnojivy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36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1267</Words>
  <Application>Microsoft Office PowerPoint</Application>
  <PresentationFormat>Widescreen</PresentationFormat>
  <Paragraphs>132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Motiv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Cudlínová Eva doc. Ing. CSc.</dc:creator>
  <cp:lastModifiedBy>Cudlínová Eva doc. Ing. CSc.</cp:lastModifiedBy>
  <cp:revision>68</cp:revision>
  <dcterms:created xsi:type="dcterms:W3CDTF">2026-03-30T11:19:48Z</dcterms:created>
  <dcterms:modified xsi:type="dcterms:W3CDTF">2026-05-28T11:46:19Z</dcterms:modified>
</cp:coreProperties>
</file>