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328" r:id="rId3"/>
    <p:sldId id="298" r:id="rId4"/>
    <p:sldId id="312" r:id="rId5"/>
    <p:sldId id="299" r:id="rId6"/>
    <p:sldId id="300" r:id="rId7"/>
    <p:sldId id="311" r:id="rId8"/>
    <p:sldId id="336" r:id="rId9"/>
    <p:sldId id="302" r:id="rId10"/>
    <p:sldId id="304" r:id="rId11"/>
    <p:sldId id="303" r:id="rId12"/>
    <p:sldId id="305" r:id="rId13"/>
    <p:sldId id="306" r:id="rId14"/>
    <p:sldId id="307" r:id="rId15"/>
    <p:sldId id="301" r:id="rId16"/>
    <p:sldId id="308" r:id="rId17"/>
    <p:sldId id="267" r:id="rId18"/>
    <p:sldId id="268" r:id="rId19"/>
    <p:sldId id="314" r:id="rId20"/>
    <p:sldId id="315" r:id="rId21"/>
    <p:sldId id="316" r:id="rId22"/>
    <p:sldId id="317" r:id="rId23"/>
    <p:sldId id="269" r:id="rId24"/>
    <p:sldId id="329" r:id="rId25"/>
    <p:sldId id="274" r:id="rId26"/>
    <p:sldId id="330" r:id="rId27"/>
    <p:sldId id="275" r:id="rId28"/>
    <p:sldId id="318" r:id="rId29"/>
    <p:sldId id="276" r:id="rId30"/>
    <p:sldId id="319" r:id="rId31"/>
    <p:sldId id="320" r:id="rId32"/>
    <p:sldId id="277" r:id="rId33"/>
    <p:sldId id="279" r:id="rId34"/>
    <p:sldId id="284" r:id="rId35"/>
    <p:sldId id="295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71E0E-A7E7-4759-80BF-04F991B6A948}" type="datetimeFigureOut">
              <a:rPr lang="cs-CZ" smtClean="0"/>
              <a:t>28.05.2026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407BF-08F2-4BC8-BB38-C4EAAACA54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94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493E-4AA3-47FC-BD46-C8C7782C1D05}" type="datetimeFigureOut">
              <a:rPr lang="cs-CZ" smtClean="0"/>
              <a:t>28.05.2026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45B8-2C67-4B7D-841D-88EFB7C10F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390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493E-4AA3-47FC-BD46-C8C7782C1D05}" type="datetimeFigureOut">
              <a:rPr lang="cs-CZ" smtClean="0"/>
              <a:t>28.05.2026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45B8-2C67-4B7D-841D-88EFB7C10F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180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493E-4AA3-47FC-BD46-C8C7782C1D05}" type="datetimeFigureOut">
              <a:rPr lang="cs-CZ" smtClean="0"/>
              <a:t>28.05.2026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45B8-2C67-4B7D-841D-88EFB7C10F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23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493E-4AA3-47FC-BD46-C8C7782C1D05}" type="datetimeFigureOut">
              <a:rPr lang="cs-CZ" smtClean="0"/>
              <a:t>28.05.2026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45B8-2C67-4B7D-841D-88EFB7C10F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493E-4AA3-47FC-BD46-C8C7782C1D05}" type="datetimeFigureOut">
              <a:rPr lang="cs-CZ" smtClean="0"/>
              <a:t>28.05.2026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45B8-2C67-4B7D-841D-88EFB7C10F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99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493E-4AA3-47FC-BD46-C8C7782C1D05}" type="datetimeFigureOut">
              <a:rPr lang="cs-CZ" smtClean="0"/>
              <a:t>28.05.2026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45B8-2C67-4B7D-841D-88EFB7C10F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942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493E-4AA3-47FC-BD46-C8C7782C1D05}" type="datetimeFigureOut">
              <a:rPr lang="cs-CZ" smtClean="0"/>
              <a:t>28.05.2026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45B8-2C67-4B7D-841D-88EFB7C10F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47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493E-4AA3-47FC-BD46-C8C7782C1D05}" type="datetimeFigureOut">
              <a:rPr lang="cs-CZ" smtClean="0"/>
              <a:t>28.05.2026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45B8-2C67-4B7D-841D-88EFB7C10F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962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493E-4AA3-47FC-BD46-C8C7782C1D05}" type="datetimeFigureOut">
              <a:rPr lang="cs-CZ" smtClean="0"/>
              <a:t>28.05.2026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45B8-2C67-4B7D-841D-88EFB7C10F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7632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493E-4AA3-47FC-BD46-C8C7782C1D05}" type="datetimeFigureOut">
              <a:rPr lang="cs-CZ" smtClean="0"/>
              <a:t>28.05.2026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45B8-2C67-4B7D-841D-88EFB7C10F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191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493E-4AA3-47FC-BD46-C8C7782C1D05}" type="datetimeFigureOut">
              <a:rPr lang="cs-CZ" smtClean="0"/>
              <a:t>28.05.2026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45B8-2C67-4B7D-841D-88EFB7C10F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50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7493E-4AA3-47FC-BD46-C8C7782C1D05}" type="datetimeFigureOut">
              <a:rPr lang="cs-CZ" smtClean="0"/>
              <a:t>28.05.2026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145B8-2C67-4B7D-841D-88EFB7C10F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56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3674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Půda a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</a:rPr>
              <a:t>bioekonomika</a:t>
            </a:r>
            <a:endParaRPr lang="cs-CZ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Radim Vácha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715DD63D-4120-CA07-ED54-AD4996896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87" y="4829401"/>
            <a:ext cx="2764971" cy="90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034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Produkční funkce půdy a růst populace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78943"/>
            <a:ext cx="10515600" cy="469802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Dle odhadů bude v roce 2050 na planetě 10 miliard obyvatel</a:t>
            </a:r>
          </a:p>
          <a:p>
            <a:pPr marL="0" indent="0">
              <a:buNone/>
            </a:pPr>
            <a:r>
              <a:rPr lang="cs-CZ" dirty="0"/>
              <a:t>Dle OSN se bude nad 50% úhrnného nárůstu podílet 9 zemí:</a:t>
            </a:r>
            <a:endParaRPr lang="cs-CZ" sz="900" dirty="0"/>
          </a:p>
          <a:p>
            <a:pPr marL="0" indent="0">
              <a:buNone/>
            </a:pPr>
            <a:r>
              <a:rPr lang="cs-CZ" i="1" dirty="0"/>
              <a:t>Indie, Nigérie, Pákistán, Demokratická republika Kongo, Etiopie. </a:t>
            </a:r>
            <a:r>
              <a:rPr lang="cs-CZ" i="1" dirty="0" err="1"/>
              <a:t>Tanzánie</a:t>
            </a:r>
            <a:r>
              <a:rPr lang="cs-CZ" i="1" dirty="0"/>
              <a:t>, Indonésie, Egypt, USA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26" y="2934031"/>
            <a:ext cx="5973174" cy="39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0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Využívání půdy a její ochrana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i="1" dirty="0"/>
              <a:t>Globální trendy v produkci potravin (prognózy OECD)</a:t>
            </a:r>
          </a:p>
          <a:p>
            <a:pPr marL="0" indent="0">
              <a:buNone/>
            </a:pPr>
            <a:r>
              <a:rPr lang="cs-CZ" dirty="0"/>
              <a:t>Téměř </a:t>
            </a:r>
            <a:r>
              <a:rPr lang="en-US" dirty="0"/>
              <a:t>1 </a:t>
            </a:r>
            <a:r>
              <a:rPr lang="cs-CZ" dirty="0"/>
              <a:t>miliarda lidí trpí hlady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34,7 % </a:t>
            </a:r>
            <a:r>
              <a:rPr lang="cs-CZ" dirty="0"/>
              <a:t>světové populace žije v oblastech postižených suchem</a:t>
            </a:r>
            <a:endParaRPr lang="en-US" dirty="0"/>
          </a:p>
          <a:p>
            <a:pPr marL="0" indent="0">
              <a:buNone/>
            </a:pPr>
            <a:r>
              <a:rPr lang="cs-CZ" dirty="0"/>
              <a:t>Suché oblasti pokrývají </a:t>
            </a:r>
            <a:r>
              <a:rPr lang="en-US" dirty="0"/>
              <a:t>41,3% </a:t>
            </a:r>
            <a:r>
              <a:rPr lang="cs-CZ" dirty="0"/>
              <a:t>povrchu</a:t>
            </a:r>
            <a:endParaRPr lang="en-US" dirty="0"/>
          </a:p>
          <a:p>
            <a:pPr marL="0" indent="0">
              <a:buNone/>
            </a:pPr>
            <a:r>
              <a:rPr lang="cs-CZ" dirty="0"/>
              <a:t>780 mil. Lidí nemá přístup k pitné vodě, Oceánie, Afrika (data WHO)</a:t>
            </a:r>
          </a:p>
          <a:p>
            <a:pPr marL="0" indent="0">
              <a:buNone/>
            </a:pPr>
            <a:r>
              <a:rPr lang="cs-CZ" altLang="cs-CZ" dirty="0"/>
              <a:t>Do roku 2030 k nárůstu výměry zemědělské půdy ze současných 40% na 50% výměry souše (na úkor lesních porostů)</a:t>
            </a:r>
          </a:p>
          <a:p>
            <a:pPr marL="0" indent="0">
              <a:buNone/>
            </a:pPr>
            <a:r>
              <a:rPr lang="cs-CZ" altLang="cs-CZ" dirty="0"/>
              <a:t>Nutnost zásobení půd živinami, až trojnásobné vstupy do půd v roce 2050 než dnes</a:t>
            </a:r>
          </a:p>
          <a:p>
            <a:pPr marL="0" indent="0">
              <a:buNone/>
            </a:pPr>
            <a:r>
              <a:rPr lang="cs-CZ" altLang="cs-CZ" dirty="0"/>
              <a:t>Využívání minerálních hnojiv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Celková produkce musí vzrůst minimálně o 50%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2152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20th World Congress of Soil Science</a:t>
            </a:r>
            <a:br>
              <a:rPr lang="en-US" dirty="0"/>
            </a:br>
            <a:r>
              <a:rPr lang="en-US" sz="3200" dirty="0" err="1"/>
              <a:t>Jeju</a:t>
            </a:r>
            <a:r>
              <a:rPr lang="en-US" sz="3200" dirty="0"/>
              <a:t>, South Korea, 8.6. – 13.6. 2014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39186"/>
            <a:ext cx="10515600" cy="4737777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 </a:t>
            </a:r>
            <a:r>
              <a:rPr lang="en-US" b="1" dirty="0"/>
              <a:t>„Soil Embrace Life and Universe“</a:t>
            </a:r>
          </a:p>
          <a:p>
            <a:pPr marL="0" indent="0">
              <a:buNone/>
            </a:pPr>
            <a:r>
              <a:rPr lang="en-US" dirty="0"/>
              <a:t>Prof. Rattan Lal: The Soil – Peace Nexus</a:t>
            </a:r>
          </a:p>
          <a:p>
            <a:pPr marL="0" indent="0">
              <a:buNone/>
            </a:pPr>
            <a:r>
              <a:rPr lang="en-US" i="1" dirty="0"/>
              <a:t>„..politics, religion or art are only shadows when people have empty stomachs.“</a:t>
            </a:r>
          </a:p>
          <a:p>
            <a:pPr marL="0" indent="0">
              <a:buNone/>
            </a:pPr>
            <a:r>
              <a:rPr lang="en-US" dirty="0"/>
              <a:t>Prof. </a:t>
            </a:r>
            <a:r>
              <a:rPr lang="en-US" dirty="0" err="1"/>
              <a:t>Magdi</a:t>
            </a:r>
            <a:r>
              <a:rPr lang="en-US" dirty="0"/>
              <a:t> </a:t>
            </a:r>
            <a:r>
              <a:rPr lang="en-US" dirty="0" err="1"/>
              <a:t>Selim</a:t>
            </a:r>
            <a:r>
              <a:rPr lang="en-US" dirty="0"/>
              <a:t>: Soils for Peace and Security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64" y="3888188"/>
            <a:ext cx="5239910" cy="28823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06" y="3888188"/>
            <a:ext cx="4967387" cy="286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22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0196"/>
            <a:ext cx="10515600" cy="1325563"/>
          </a:xfrm>
        </p:spPr>
        <p:txBody>
          <a:bodyPr/>
          <a:lstStyle/>
          <a:p>
            <a:r>
              <a:rPr lang="en-US" b="1" dirty="0"/>
              <a:t>20th World Congress of Soil Science</a:t>
            </a:r>
            <a:br>
              <a:rPr lang="en-US" dirty="0"/>
            </a:br>
            <a:r>
              <a:rPr lang="en-US" sz="3200" dirty="0" err="1"/>
              <a:t>Jeju</a:t>
            </a:r>
            <a:r>
              <a:rPr lang="en-US" sz="3200" dirty="0"/>
              <a:t>, South Korea, 8.6. – 13.6. 2014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15759"/>
            <a:ext cx="10515600" cy="4661204"/>
          </a:xfrm>
        </p:spPr>
        <p:txBody>
          <a:bodyPr/>
          <a:lstStyle/>
          <a:p>
            <a:pPr marL="0" indent="0">
              <a:buNone/>
            </a:pPr>
            <a:r>
              <a:rPr lang="cs-CZ" i="1" dirty="0"/>
              <a:t>Hlavní závěry</a:t>
            </a:r>
            <a:endParaRPr lang="en-US" dirty="0"/>
          </a:p>
          <a:p>
            <a:pPr marL="0" indent="0">
              <a:buNone/>
            </a:pPr>
            <a:r>
              <a:rPr lang="cs-CZ" dirty="0"/>
              <a:t>Potravinová bezpečnost planety v první polovině 21. století je nelehký úkol pro řadu vědních oblastí</a:t>
            </a:r>
            <a:r>
              <a:rPr lang="en-US" dirty="0"/>
              <a:t>, </a:t>
            </a:r>
            <a:r>
              <a:rPr lang="cs-CZ" dirty="0"/>
              <a:t>včetně věd o půdách</a:t>
            </a:r>
            <a:r>
              <a:rPr lang="en-US" dirty="0"/>
              <a:t>. 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Velký důraz je nutno klást na omezení degradačních procesů na půdách</a:t>
            </a:r>
            <a:r>
              <a:rPr lang="en-US" dirty="0"/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00" y="3441707"/>
            <a:ext cx="7200247" cy="294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88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Kolik půdy máme k dispozici?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Global</a:t>
            </a:r>
            <a:r>
              <a:rPr lang="cs-CZ" dirty="0"/>
              <a:t> </a:t>
            </a:r>
            <a:r>
              <a:rPr lang="cs-CZ" dirty="0" err="1"/>
              <a:t>Soil</a:t>
            </a:r>
            <a:r>
              <a:rPr lang="cs-CZ" dirty="0"/>
              <a:t> </a:t>
            </a:r>
            <a:r>
              <a:rPr lang="cs-CZ" dirty="0" err="1"/>
              <a:t>Partnership</a:t>
            </a:r>
            <a:r>
              <a:rPr lang="cs-CZ" dirty="0"/>
              <a:t> – FAO Řím, práce Technických panelů</a:t>
            </a:r>
          </a:p>
          <a:p>
            <a:pPr marL="0" indent="0">
              <a:buNone/>
            </a:pPr>
            <a:r>
              <a:rPr lang="cs-CZ" dirty="0"/>
              <a:t>Zvyšování povědomí o půdě</a:t>
            </a:r>
          </a:p>
          <a:p>
            <a:pPr marL="0" indent="0">
              <a:buNone/>
            </a:pPr>
            <a:r>
              <a:rPr lang="cs-CZ" dirty="0"/>
              <a:t>5. prosinec – Mezinárodní den půdy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94" y="3328891"/>
            <a:ext cx="76327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8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Půda a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</a:rPr>
              <a:t>bioekonomika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99430"/>
            <a:ext cx="10515600" cy="477753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Půdní systém – koloběh živin</a:t>
            </a:r>
          </a:p>
          <a:p>
            <a:pPr marL="0" indent="0">
              <a:buNone/>
            </a:pPr>
            <a:r>
              <a:rPr lang="cs-CZ" dirty="0"/>
              <a:t>Vstupy do půdy – hnojiva (problematiky P), organická hnojiva, využití pomocných půdních látek (</a:t>
            </a:r>
            <a:r>
              <a:rPr lang="cs-CZ" dirty="0" err="1"/>
              <a:t>hydrogely</a:t>
            </a:r>
            <a:r>
              <a:rPr lang="cs-CZ" dirty="0"/>
              <a:t>), kaly ČOV, vytěžené sedimenty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Produkční funkce půdy </a:t>
            </a:r>
          </a:p>
          <a:p>
            <a:pPr marL="0" indent="0">
              <a:buNone/>
            </a:pPr>
            <a:r>
              <a:rPr lang="cs-CZ" dirty="0"/>
              <a:t>Kromě produkce potravin a krmiv další benefity, zejména energetika (biopaliva, RRD, a jiné)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1434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Hlavní rizika ohrožení půdy, EU (</a:t>
            </a:r>
            <a:r>
              <a:rPr lang="cs-CZ" sz="3200" b="1" dirty="0" err="1"/>
              <a:t>Soil</a:t>
            </a:r>
            <a:r>
              <a:rPr lang="cs-CZ" sz="3200" b="1" dirty="0"/>
              <a:t> </a:t>
            </a:r>
            <a:r>
              <a:rPr lang="cs-CZ" sz="3200" b="1" dirty="0" err="1"/>
              <a:t>Thematic</a:t>
            </a:r>
            <a:r>
              <a:rPr lang="cs-CZ" sz="3200" b="1" dirty="0"/>
              <a:t> </a:t>
            </a:r>
            <a:r>
              <a:rPr lang="cs-CZ" sz="3200" b="1" dirty="0" err="1"/>
              <a:t>Strategy</a:t>
            </a:r>
            <a:r>
              <a:rPr lang="cs-CZ" sz="3200" b="1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>
              <a:buFont typeface="Symbol" panose="05050102010706020507" pitchFamily="18" charset="2"/>
              <a:buChar char="·"/>
            </a:pPr>
            <a:r>
              <a:rPr lang="cs-CZ" altLang="cs-CZ" dirty="0"/>
              <a:t>Eroze</a:t>
            </a:r>
          </a:p>
          <a:p>
            <a:pPr lvl="1" algn="just">
              <a:buFont typeface="Symbol" panose="05050102010706020507" pitchFamily="18" charset="2"/>
              <a:buChar char="·"/>
            </a:pPr>
            <a:r>
              <a:rPr lang="cs-CZ" altLang="cs-CZ" dirty="0"/>
              <a:t>Úbytek organické hmoty</a:t>
            </a:r>
          </a:p>
          <a:p>
            <a:pPr lvl="1" algn="just">
              <a:buFont typeface="Symbol" panose="05050102010706020507" pitchFamily="18" charset="2"/>
              <a:buChar char="·"/>
            </a:pPr>
            <a:r>
              <a:rPr lang="cs-CZ" altLang="cs-CZ" dirty="0"/>
              <a:t>Kontaminace půdy</a:t>
            </a:r>
          </a:p>
          <a:p>
            <a:pPr lvl="1" algn="just">
              <a:buFont typeface="Symbol" panose="05050102010706020507" pitchFamily="18" charset="2"/>
              <a:buChar char="·"/>
            </a:pPr>
            <a:r>
              <a:rPr lang="cs-CZ" altLang="cs-CZ" dirty="0"/>
              <a:t>Zábory půdy</a:t>
            </a:r>
          </a:p>
          <a:p>
            <a:pPr lvl="1" algn="just">
              <a:buFont typeface="Symbol" panose="05050102010706020507" pitchFamily="18" charset="2"/>
              <a:buChar char="·"/>
            </a:pPr>
            <a:r>
              <a:rPr lang="cs-CZ" altLang="cs-CZ" dirty="0"/>
              <a:t>Utužení půdy</a:t>
            </a:r>
          </a:p>
          <a:p>
            <a:pPr lvl="1" algn="just">
              <a:buFont typeface="Symbol" panose="05050102010706020507" pitchFamily="18" charset="2"/>
              <a:buChar char="·"/>
            </a:pPr>
            <a:r>
              <a:rPr lang="cs-CZ" altLang="cs-CZ" dirty="0"/>
              <a:t>Úbytek půdní biodiverzity</a:t>
            </a:r>
          </a:p>
          <a:p>
            <a:pPr lvl="1" algn="just">
              <a:buFont typeface="Symbol" panose="05050102010706020507" pitchFamily="18" charset="2"/>
              <a:buChar char="·"/>
            </a:pPr>
            <a:r>
              <a:rPr lang="cs-CZ" altLang="cs-CZ" dirty="0">
                <a:solidFill>
                  <a:schemeClr val="accent2"/>
                </a:solidFill>
              </a:rPr>
              <a:t>Zasolení půd</a:t>
            </a:r>
          </a:p>
          <a:p>
            <a:pPr lvl="1" algn="just">
              <a:buFont typeface="Symbol" panose="05050102010706020507" pitchFamily="18" charset="2"/>
              <a:buChar char="·"/>
            </a:pPr>
            <a:r>
              <a:rPr lang="cs-CZ" altLang="cs-CZ" dirty="0"/>
              <a:t>Povodně a sesuvy půdy</a:t>
            </a:r>
          </a:p>
          <a:p>
            <a:pPr lvl="1" algn="just">
              <a:buFont typeface="Symbol" panose="05050102010706020507" pitchFamily="18" charset="2"/>
              <a:buChar char="·"/>
            </a:pPr>
            <a:endParaRPr lang="cs-CZ" altLang="cs-CZ" dirty="0"/>
          </a:p>
          <a:p>
            <a:pPr marL="457200" lvl="1" indent="0" algn="just">
              <a:buNone/>
            </a:pPr>
            <a:r>
              <a:rPr lang="cs-CZ" altLang="cs-CZ" dirty="0"/>
              <a:t>V současné době Směrnice o monitoringu půdy, větší role jednotlivých států.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883" y="1825625"/>
            <a:ext cx="5400185" cy="324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66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/>
              <a:t>Eroze půdy </a:t>
            </a:r>
            <a:r>
              <a:rPr lang="en-US" b="1" dirty="0"/>
              <a:t>(</a:t>
            </a:r>
            <a:r>
              <a:rPr lang="cs-CZ" b="1" dirty="0"/>
              <a:t>vodní a větrná</a:t>
            </a:r>
            <a:r>
              <a:rPr lang="en-US" b="1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41621"/>
            <a:ext cx="10515600" cy="513534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Okolo</a:t>
            </a:r>
            <a:r>
              <a:rPr lang="en-US" dirty="0"/>
              <a:t> 30 t</a:t>
            </a:r>
            <a:r>
              <a:rPr lang="cs-CZ" dirty="0"/>
              <a:t>/</a:t>
            </a:r>
            <a:r>
              <a:rPr lang="en-US" dirty="0"/>
              <a:t>km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cs-CZ" dirty="0"/>
              <a:t>v</a:t>
            </a:r>
            <a:r>
              <a:rPr lang="en-US" dirty="0"/>
              <a:t> E</a:t>
            </a:r>
            <a:r>
              <a:rPr lang="cs-CZ" dirty="0" err="1"/>
              <a:t>vropě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cs-CZ" dirty="0"/>
              <a:t>ČR</a:t>
            </a:r>
            <a:r>
              <a:rPr lang="en-US" dirty="0"/>
              <a:t>– </a:t>
            </a:r>
            <a:r>
              <a:rPr lang="en-US" dirty="0" err="1"/>
              <a:t>cca</a:t>
            </a:r>
            <a:r>
              <a:rPr lang="en-US" dirty="0"/>
              <a:t> 150 </a:t>
            </a:r>
            <a:r>
              <a:rPr lang="cs-CZ" dirty="0"/>
              <a:t>milionů</a:t>
            </a:r>
            <a:r>
              <a:rPr lang="en-US" dirty="0"/>
              <a:t> EUR</a:t>
            </a:r>
            <a:r>
              <a:rPr lang="cs-CZ" dirty="0"/>
              <a:t>/rok</a:t>
            </a:r>
            <a:endParaRPr lang="en-US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7" y="2019631"/>
            <a:ext cx="3338480" cy="483836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092" y="2019630"/>
            <a:ext cx="3404056" cy="483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99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Eroze - hlavní problémy a možnosti řešení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45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Novela zákona č. 334/1992 Sb., o ochraně zemědělského půdního fondu</a:t>
            </a:r>
          </a:p>
          <a:p>
            <a:pPr marL="0" indent="0">
              <a:buNone/>
            </a:pPr>
            <a:r>
              <a:rPr lang="cs-CZ" dirty="0"/>
              <a:t>Protierozní vyhláška</a:t>
            </a:r>
          </a:p>
          <a:p>
            <a:pPr marL="0" indent="0">
              <a:buNone/>
            </a:pPr>
            <a:r>
              <a:rPr lang="cs-CZ" dirty="0"/>
              <a:t>Důležitý je způsob hospodaření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Ohrožení vodní erozí – přes 50% zemědělských půd v ČR</a:t>
            </a:r>
          </a:p>
          <a:p>
            <a:pPr marL="0" indent="0">
              <a:buNone/>
            </a:pPr>
            <a:r>
              <a:rPr lang="cs-CZ" dirty="0"/>
              <a:t>Ohrožení větrnou erozí – cca 15 – 20% zemědělských půd v ČR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4715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5670" y="0"/>
            <a:ext cx="10515600" cy="1010093"/>
          </a:xfrm>
        </p:spPr>
        <p:txBody>
          <a:bodyPr>
            <a:normAutofit/>
          </a:bodyPr>
          <a:lstStyle/>
          <a:p>
            <a:r>
              <a:rPr lang="cs-CZ" sz="2800" dirty="0"/>
              <a:t>Ždánice – jižní Morava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5" y="786809"/>
            <a:ext cx="10356112" cy="5390154"/>
          </a:xfrm>
        </p:spPr>
      </p:pic>
    </p:spTree>
    <p:extLst>
      <p:ext uri="{BB962C8B-B14F-4D97-AF65-F5344CB8AC3E}">
        <p14:creationId xmlns:p14="http://schemas.microsoft.com/office/powerpoint/2010/main" val="2979353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Půda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Vědní oblast zabývající se půdou</a:t>
            </a:r>
          </a:p>
          <a:p>
            <a:pPr marL="0" indent="0">
              <a:buNone/>
            </a:pPr>
            <a:r>
              <a:rPr lang="cs-CZ" dirty="0"/>
              <a:t>Půdoznalství</a:t>
            </a:r>
          </a:p>
          <a:p>
            <a:pPr marL="0" indent="0">
              <a:buNone/>
            </a:pPr>
            <a:r>
              <a:rPr lang="cs-CZ" dirty="0"/>
              <a:t>Pedologie</a:t>
            </a:r>
          </a:p>
          <a:p>
            <a:pPr marL="0" indent="0">
              <a:buNone/>
            </a:pPr>
            <a:r>
              <a:rPr lang="cs-CZ" dirty="0" err="1"/>
              <a:t>Soil</a:t>
            </a:r>
            <a:r>
              <a:rPr lang="cs-CZ" dirty="0"/>
              <a:t> Science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13" y="2817033"/>
            <a:ext cx="5716306" cy="31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09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Eroze větrná</a:t>
            </a:r>
          </a:p>
        </p:txBody>
      </p:sp>
      <p:pic>
        <p:nvPicPr>
          <p:cNvPr id="15362" name="Picture 2" descr="C:\Users\Radim\Pictures\Budoucnost čz\Eroze vetrn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79" y="1584251"/>
            <a:ext cx="9314121" cy="47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592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61950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nímek" r:id="rId2" imgW="4192376" imgH="3145649" progId="PowerPoint.Slide.8">
                  <p:embed/>
                </p:oleObj>
              </mc:Choice>
              <mc:Fallback>
                <p:oleObj name="Snímek" r:id="rId2" imgW="4192376" imgH="3145649" progId="PowerPoint.Slide.8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4141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br>
              <a:rPr lang="cs-CZ" sz="3200" b="1" dirty="0"/>
            </a:b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55" y="1236518"/>
            <a:ext cx="10068790" cy="5278582"/>
          </a:xfrm>
        </p:spPr>
      </p:pic>
    </p:spTree>
    <p:extLst>
      <p:ext uri="{BB962C8B-B14F-4D97-AF65-F5344CB8AC3E}">
        <p14:creationId xmlns:p14="http://schemas.microsoft.com/office/powerpoint/2010/main" val="1051347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Zábory půd „</a:t>
            </a:r>
            <a:r>
              <a:rPr lang="cs-CZ" b="1" dirty="0" err="1"/>
              <a:t>land</a:t>
            </a:r>
            <a:r>
              <a:rPr lang="cs-CZ" b="1" dirty="0"/>
              <a:t> </a:t>
            </a:r>
            <a:r>
              <a:rPr lang="cs-CZ" b="1" dirty="0" err="1"/>
              <a:t>take</a:t>
            </a:r>
            <a:r>
              <a:rPr lang="cs-CZ" b="1" dirty="0"/>
              <a:t>“ a „</a:t>
            </a:r>
            <a:r>
              <a:rPr lang="cs-CZ" b="1" dirty="0" err="1"/>
              <a:t>soil</a:t>
            </a:r>
            <a:r>
              <a:rPr lang="cs-CZ" b="1" dirty="0"/>
              <a:t> </a:t>
            </a:r>
            <a:r>
              <a:rPr lang="cs-CZ" b="1" dirty="0" err="1"/>
              <a:t>sealing</a:t>
            </a:r>
            <a:r>
              <a:rPr lang="cs-CZ" b="1" dirty="0"/>
              <a:t>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280 ha</a:t>
            </a:r>
            <a:r>
              <a:rPr lang="cs-CZ" dirty="0"/>
              <a:t>/den v</a:t>
            </a:r>
            <a:r>
              <a:rPr lang="en-US" dirty="0"/>
              <a:t> </a:t>
            </a:r>
            <a:r>
              <a:rPr lang="cs-CZ" dirty="0"/>
              <a:t>Evropě</a:t>
            </a:r>
            <a:r>
              <a:rPr lang="en-US" dirty="0"/>
              <a:t> (</a:t>
            </a:r>
            <a:r>
              <a:rPr lang="en-US" dirty="0" err="1"/>
              <a:t>cca</a:t>
            </a:r>
            <a:r>
              <a:rPr lang="en-US" dirty="0"/>
              <a:t> 9% </a:t>
            </a:r>
            <a:r>
              <a:rPr lang="cs-CZ" dirty="0"/>
              <a:t>povrchu překryto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cs-CZ" dirty="0"/>
              <a:t>Č</a:t>
            </a:r>
            <a:r>
              <a:rPr lang="en-US" dirty="0"/>
              <a:t>R  (</a:t>
            </a:r>
            <a:r>
              <a:rPr lang="cs-CZ" dirty="0"/>
              <a:t>totální ztráta zemědělské půdy v průběhu 800 let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cs-CZ" dirty="0"/>
              <a:t>Globálně</a:t>
            </a:r>
            <a:r>
              <a:rPr lang="en-US" dirty="0"/>
              <a:t>, </a:t>
            </a:r>
            <a:r>
              <a:rPr lang="en-US" dirty="0" err="1"/>
              <a:t>urbaniza</a:t>
            </a:r>
            <a:r>
              <a:rPr lang="cs-CZ" dirty="0" err="1"/>
              <a:t>ce</a:t>
            </a:r>
            <a:r>
              <a:rPr lang="en-US" dirty="0"/>
              <a:t> – 2 ha</a:t>
            </a:r>
            <a:r>
              <a:rPr lang="cs-CZ" dirty="0"/>
              <a:t>/min</a:t>
            </a:r>
            <a:endParaRPr lang="en-US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dirty="0" err="1"/>
              <a:t>Urbaniza</a:t>
            </a:r>
            <a:r>
              <a:rPr lang="cs-CZ" dirty="0" err="1"/>
              <a:t>ce</a:t>
            </a:r>
            <a:r>
              <a:rPr lang="cs-CZ" dirty="0"/>
              <a:t> –</a:t>
            </a:r>
            <a:r>
              <a:rPr lang="en-US" dirty="0"/>
              <a:t> </a:t>
            </a:r>
            <a:r>
              <a:rPr lang="cs-CZ" dirty="0"/>
              <a:t>poměr populace žijící ve velkých městech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Jap</a:t>
            </a:r>
            <a:r>
              <a:rPr lang="cs-CZ" dirty="0" err="1"/>
              <a:t>onsko</a:t>
            </a:r>
            <a:r>
              <a:rPr lang="en-US" dirty="0"/>
              <a:t> – 90% </a:t>
            </a:r>
          </a:p>
          <a:p>
            <a:pPr marL="0" indent="0">
              <a:buNone/>
            </a:pPr>
            <a:r>
              <a:rPr lang="en-US" dirty="0" err="1"/>
              <a:t>Austr</a:t>
            </a:r>
            <a:r>
              <a:rPr lang="cs-CZ" dirty="0" err="1"/>
              <a:t>álie</a:t>
            </a:r>
            <a:r>
              <a:rPr lang="en-US" dirty="0"/>
              <a:t> – 88%</a:t>
            </a:r>
          </a:p>
          <a:p>
            <a:pPr marL="0" indent="0">
              <a:buNone/>
            </a:pPr>
            <a:r>
              <a:rPr lang="cs-CZ" dirty="0"/>
              <a:t>Severní Amerika</a:t>
            </a:r>
            <a:r>
              <a:rPr lang="en-US" dirty="0"/>
              <a:t> – 80%</a:t>
            </a:r>
          </a:p>
          <a:p>
            <a:pPr marL="0" indent="0">
              <a:buNone/>
            </a:pPr>
            <a:r>
              <a:rPr lang="en-US" dirty="0"/>
              <a:t>E</a:t>
            </a:r>
            <a:r>
              <a:rPr lang="cs-CZ" dirty="0" err="1"/>
              <a:t>vropa</a:t>
            </a:r>
            <a:r>
              <a:rPr lang="en-US" dirty="0"/>
              <a:t> – 73%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cs-CZ" dirty="0"/>
              <a:t>Důležité</a:t>
            </a:r>
            <a:r>
              <a:rPr lang="en-US" dirty="0"/>
              <a:t> – </a:t>
            </a:r>
            <a:r>
              <a:rPr lang="cs-CZ" dirty="0"/>
              <a:t>legislativní opatření a cíle </a:t>
            </a:r>
            <a:r>
              <a:rPr lang="en-US" dirty="0"/>
              <a:t>(</a:t>
            </a:r>
            <a:r>
              <a:rPr lang="cs-CZ" dirty="0"/>
              <a:t>Německo</a:t>
            </a:r>
            <a:r>
              <a:rPr lang="en-US" dirty="0"/>
              <a:t> 77 ha/</a:t>
            </a:r>
            <a:r>
              <a:rPr lang="cs-CZ" dirty="0"/>
              <a:t>den</a:t>
            </a:r>
            <a:r>
              <a:rPr lang="en-US" dirty="0"/>
              <a:t> – 30 ha/d</a:t>
            </a:r>
            <a:r>
              <a:rPr lang="cs-CZ" dirty="0"/>
              <a:t>en</a:t>
            </a:r>
            <a:r>
              <a:rPr lang="en-US" dirty="0"/>
              <a:t> </a:t>
            </a:r>
            <a:r>
              <a:rPr lang="cs-CZ" dirty="0"/>
              <a:t>ve</a:t>
            </a:r>
            <a:r>
              <a:rPr lang="en-US" dirty="0"/>
              <a:t> 2020)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542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/>
              <a:t>Zábory zemědělské půdy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63782"/>
            <a:ext cx="10515600" cy="5013181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Česká republika</a:t>
            </a:r>
          </a:p>
          <a:p>
            <a:pPr marL="0" indent="0">
              <a:buNone/>
            </a:pPr>
            <a:r>
              <a:rPr lang="cs-CZ" dirty="0"/>
              <a:t>Zábory zemědělské půdy – cca15 ha/den </a:t>
            </a:r>
          </a:p>
          <a:p>
            <a:pPr marL="0" indent="0">
              <a:buNone/>
            </a:pPr>
            <a:r>
              <a:rPr lang="cs-CZ" dirty="0" err="1"/>
              <a:t>Soil</a:t>
            </a:r>
            <a:r>
              <a:rPr lang="cs-CZ" dirty="0"/>
              <a:t> </a:t>
            </a:r>
            <a:r>
              <a:rPr lang="cs-CZ" dirty="0" err="1"/>
              <a:t>sealing</a:t>
            </a:r>
            <a:r>
              <a:rPr lang="cs-CZ" dirty="0"/>
              <a:t> – cca 5 ha/den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22418"/>
            <a:ext cx="9164782" cy="39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60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74643"/>
          </a:xfrm>
        </p:spPr>
        <p:txBody>
          <a:bodyPr/>
          <a:lstStyle/>
          <a:p>
            <a:r>
              <a:rPr lang="cs-CZ" b="1" dirty="0"/>
              <a:t>Hlavní způsoby záborů půd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779228"/>
            <a:ext cx="10515600" cy="53977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ČR (2007)</a:t>
            </a:r>
          </a:p>
          <a:p>
            <a:pPr marL="0" indent="0">
              <a:buNone/>
            </a:pPr>
            <a:r>
              <a:rPr lang="cs-CZ" dirty="0"/>
              <a:t>15,0% - obytné domy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23,7% - </a:t>
            </a:r>
            <a:r>
              <a:rPr lang="cs-CZ" dirty="0"/>
              <a:t>průmyslové objekty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25,5% - </a:t>
            </a:r>
            <a:r>
              <a:rPr lang="cs-CZ" dirty="0"/>
              <a:t>těžba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11,8% - </a:t>
            </a:r>
            <a:r>
              <a:rPr lang="cs-CZ" dirty="0"/>
              <a:t>dopravní a inženýrské sítě</a:t>
            </a:r>
            <a:endParaRPr lang="en-US" dirty="0"/>
          </a:p>
          <a:p>
            <a:pPr marL="0" indent="0">
              <a:buNone/>
            </a:pPr>
            <a:r>
              <a:rPr lang="en-US" sz="2000" dirty="0"/>
              <a:t>Source : </a:t>
            </a:r>
            <a:r>
              <a:rPr lang="cs-CZ" sz="2000" dirty="0"/>
              <a:t>MŽP Č</a:t>
            </a:r>
            <a:r>
              <a:rPr lang="en-US" sz="2000" dirty="0"/>
              <a:t>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cs-CZ" dirty="0"/>
              <a:t>Evropa</a:t>
            </a:r>
            <a:r>
              <a:rPr lang="en-US" dirty="0"/>
              <a:t> (2000 – 2006)</a:t>
            </a:r>
          </a:p>
          <a:p>
            <a:pPr marL="0" indent="0">
              <a:buNone/>
            </a:pPr>
            <a:r>
              <a:rPr lang="cs-CZ" dirty="0"/>
              <a:t>Obytné domy, rekreační objekty</a:t>
            </a:r>
            <a:endParaRPr lang="en-US" dirty="0"/>
          </a:p>
          <a:p>
            <a:pPr marL="0" indent="0">
              <a:buNone/>
            </a:pPr>
            <a:r>
              <a:rPr lang="cs-CZ" dirty="0"/>
              <a:t>Průmyslové a komerční objekty</a:t>
            </a:r>
            <a:endParaRPr lang="en-US" dirty="0"/>
          </a:p>
          <a:p>
            <a:pPr marL="0" indent="0">
              <a:buNone/>
            </a:pPr>
            <a:r>
              <a:rPr lang="cs-CZ" dirty="0"/>
              <a:t>Dopravní a inženýrské sítě</a:t>
            </a:r>
            <a:endParaRPr lang="en-US" dirty="0"/>
          </a:p>
          <a:p>
            <a:pPr marL="0" indent="0">
              <a:buNone/>
            </a:pPr>
            <a:r>
              <a:rPr lang="cs-CZ" dirty="0"/>
              <a:t>Těžba, skládky</a:t>
            </a:r>
            <a:endParaRPr lang="en-US" dirty="0"/>
          </a:p>
          <a:p>
            <a:pPr marL="0" indent="0">
              <a:buNone/>
            </a:pPr>
            <a:r>
              <a:rPr lang="en-US" sz="2200" dirty="0"/>
              <a:t>Source : European Environment Agency (EAA)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0211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Nedostatek organické hmoty v půdě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95" y="1783094"/>
            <a:ext cx="8048847" cy="4351338"/>
          </a:xfrm>
        </p:spPr>
      </p:pic>
    </p:spTree>
    <p:extLst>
      <p:ext uri="{BB962C8B-B14F-4D97-AF65-F5344CB8AC3E}">
        <p14:creationId xmlns:p14="http://schemas.microsoft.com/office/powerpoint/2010/main" val="3786035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Nedostatek organické hmoty v půdě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913906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Souvisí s úbytkem živočišné výroby</a:t>
            </a:r>
          </a:p>
          <a:p>
            <a:pPr marL="0" indent="0">
              <a:buNone/>
            </a:pPr>
            <a:r>
              <a:rPr lang="cs-CZ" dirty="0"/>
              <a:t>Možnost využívání alternativních zdrojů organické hmoty:</a:t>
            </a:r>
          </a:p>
          <a:p>
            <a:pPr marL="0" indent="0">
              <a:buNone/>
            </a:pPr>
            <a:r>
              <a:rPr lang="cs-CZ" dirty="0"/>
              <a:t>Kaly z čistíren odpadních vod (</a:t>
            </a:r>
            <a:r>
              <a:rPr lang="cs-CZ" dirty="0" err="1"/>
              <a:t>vyhl</a:t>
            </a:r>
            <a:r>
              <a:rPr lang="cs-CZ" dirty="0"/>
              <a:t>. MŽP č. 382/2001 Sb.)</a:t>
            </a:r>
          </a:p>
          <a:p>
            <a:pPr marL="0" indent="0">
              <a:buNone/>
            </a:pPr>
            <a:r>
              <a:rPr lang="cs-CZ" dirty="0"/>
              <a:t>Sedimenty vodních toků a nádrží (</a:t>
            </a:r>
            <a:r>
              <a:rPr lang="cs-CZ" dirty="0" err="1"/>
              <a:t>vyhl</a:t>
            </a:r>
            <a:r>
              <a:rPr lang="cs-CZ" dirty="0"/>
              <a:t>. </a:t>
            </a:r>
            <a:r>
              <a:rPr lang="cs-CZ" dirty="0" err="1"/>
              <a:t>Mze</a:t>
            </a:r>
            <a:r>
              <a:rPr lang="cs-CZ" dirty="0"/>
              <a:t> a MŽP č. 257/2009 Sb.)</a:t>
            </a:r>
          </a:p>
          <a:p>
            <a:pPr marL="0" indent="0">
              <a:buNone/>
            </a:pPr>
            <a:r>
              <a:rPr lang="cs-CZ" dirty="0"/>
              <a:t>Využití </a:t>
            </a:r>
            <a:r>
              <a:rPr lang="cs-CZ" dirty="0" err="1"/>
              <a:t>digestátu</a:t>
            </a:r>
            <a:r>
              <a:rPr lang="cs-CZ" dirty="0"/>
              <a:t> – separát</a:t>
            </a:r>
          </a:p>
          <a:p>
            <a:pPr marL="0" indent="0">
              <a:buNone/>
            </a:pPr>
            <a:r>
              <a:rPr lang="cs-CZ" b="1" dirty="0"/>
              <a:t>Meziplodiny, osevní postupy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08" y="3792772"/>
            <a:ext cx="3720548" cy="211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44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6395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         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54" y="1325563"/>
            <a:ext cx="3313702" cy="524221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22" y="1325564"/>
            <a:ext cx="3307743" cy="524221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59958" y="490501"/>
            <a:ext cx="105354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Problém - nedostatek organické hmoty v půdě – nízká schopnost půdy  zadržet vodu – vysoušení krajiny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73945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Utužení půd - </a:t>
            </a:r>
            <a:r>
              <a:rPr lang="cs-CZ" sz="3200" b="1" dirty="0" err="1"/>
              <a:t>technogenní</a:t>
            </a:r>
            <a:r>
              <a:rPr lang="cs-CZ" sz="3200" b="1" dirty="0"/>
              <a:t> zhutnění půd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Souvisí především s pojezdem těžké techniky na půdě </a:t>
            </a:r>
          </a:p>
          <a:p>
            <a:r>
              <a:rPr lang="cs-CZ" dirty="0"/>
              <a:t>Fakt: Problémy s utužením půd (cca 50% zemědělských půd), zejména utužení podorničí.</a:t>
            </a:r>
          </a:p>
          <a:p>
            <a:r>
              <a:rPr lang="cs-CZ" dirty="0"/>
              <a:t>Volba velikosti pozemku utužení x eroze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70" y="3681454"/>
            <a:ext cx="6276230" cy="31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2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Půda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Půda je tvořena vertikálním vrstvením půdních horizontů vyvinutých v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definovaných hloubkách.</a:t>
            </a:r>
          </a:p>
          <a:p>
            <a:pPr marL="0" indent="0">
              <a:buNone/>
            </a:pPr>
            <a:r>
              <a:rPr lang="cs-CZ" dirty="0"/>
              <a:t>Půda je nejsvrchnější část zemské kůry, tvořená směsí minerálních součástí, odumřelé organické hmoty a živých organizmů. Je vertikálně členěná, propojená se svým podložím a vzniká ze zvětralin nebo nezpevněných minerálních a organických sedimentů.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800" i="1" dirty="0"/>
              <a:t>(Půda v České republice)</a:t>
            </a:r>
          </a:p>
          <a:p>
            <a:pPr marL="0" indent="0">
              <a:buNone/>
            </a:pPr>
            <a:r>
              <a:rPr lang="cs-CZ" dirty="0"/>
              <a:t>Půda je přírodní útvar, který se vyvinul z povrchových zvětralin zemské kůry a z organických zbytků. Jeho stavba a složení jsou výsledkem působení klimatu a živých organizmů žijících v půdě i na půdě.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800" i="1" dirty="0"/>
              <a:t>(prof. Novák)</a:t>
            </a:r>
          </a:p>
        </p:txBody>
      </p:sp>
    </p:spTree>
    <p:extLst>
      <p:ext uri="{BB962C8B-B14F-4D97-AF65-F5344CB8AC3E}">
        <p14:creationId xmlns:p14="http://schemas.microsoft.com/office/powerpoint/2010/main" val="2115911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67" y="0"/>
            <a:ext cx="10515600" cy="903768"/>
          </a:xfrm>
        </p:spPr>
        <p:txBody>
          <a:bodyPr/>
          <a:lstStyle/>
          <a:p>
            <a:r>
              <a:rPr lang="cs-CZ" sz="3200" b="1" dirty="0" err="1"/>
              <a:t>Technogenní</a:t>
            </a:r>
            <a:r>
              <a:rPr lang="cs-CZ" b="1" dirty="0"/>
              <a:t> </a:t>
            </a:r>
            <a:r>
              <a:rPr lang="cs-CZ" sz="3200" b="1" dirty="0"/>
              <a:t>zhutnění půd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4" y="762328"/>
            <a:ext cx="7104321" cy="321424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63" y="3668232"/>
            <a:ext cx="7453423" cy="318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61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6303" y="152475"/>
            <a:ext cx="10515600" cy="995842"/>
          </a:xfrm>
        </p:spPr>
        <p:txBody>
          <a:bodyPr>
            <a:normAutofit/>
          </a:bodyPr>
          <a:lstStyle/>
          <a:p>
            <a:r>
              <a:rPr lang="cs-CZ" sz="3600" b="1" dirty="0"/>
              <a:t>  </a:t>
            </a:r>
            <a:r>
              <a:rPr lang="cs-CZ" sz="3600" b="1" dirty="0" err="1"/>
              <a:t>Technogenní</a:t>
            </a:r>
            <a:r>
              <a:rPr lang="cs-CZ" sz="3600" b="1" dirty="0"/>
              <a:t> zhutnění půd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5" y="1063257"/>
            <a:ext cx="10185991" cy="5486400"/>
          </a:xfrm>
        </p:spPr>
      </p:pic>
    </p:spTree>
    <p:extLst>
      <p:ext uri="{BB962C8B-B14F-4D97-AF65-F5344CB8AC3E}">
        <p14:creationId xmlns:p14="http://schemas.microsoft.com/office/powerpoint/2010/main" val="2727860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3569"/>
          </a:xfrm>
        </p:spPr>
        <p:txBody>
          <a:bodyPr/>
          <a:lstStyle/>
          <a:p>
            <a:r>
              <a:rPr lang="cs-CZ" b="1" dirty="0"/>
              <a:t>Kontaminace půd a úbytek biodiverzity</a:t>
            </a:r>
            <a:endParaRPr lang="en-US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723569"/>
            <a:ext cx="10515600" cy="54533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JRC </a:t>
            </a:r>
            <a:r>
              <a:rPr lang="en-US" sz="2000" dirty="0" err="1"/>
              <a:t>Ispra</a:t>
            </a:r>
            <a:r>
              <a:rPr lang="en-US" sz="2000" dirty="0"/>
              <a:t>, European Soil Portal-Soil Data and Information Systems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33670"/>
            <a:ext cx="8255000" cy="58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23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314576" y="22225"/>
            <a:ext cx="83534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sym typeface="Symbol" pitchFamily="18" charset="2"/>
              </a:rPr>
              <a:t>Celkový obsah As v zemědělských půdách SČ</a:t>
            </a:r>
          </a:p>
        </p:txBody>
      </p:sp>
      <p:pic>
        <p:nvPicPr>
          <p:cNvPr id="20483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7226"/>
            <a:ext cx="91440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278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Současné problémy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Orientace na ekonomicky výhodné plodiny – nedodržování vhodných osevních postupů</a:t>
            </a:r>
          </a:p>
          <a:p>
            <a:r>
              <a:rPr lang="cs-CZ" dirty="0"/>
              <a:t>Absence živočišné výroby, nedostatek organické hmoty v půdě</a:t>
            </a:r>
          </a:p>
          <a:p>
            <a:r>
              <a:rPr lang="cs-CZ" dirty="0"/>
              <a:t>Změna klimatu</a:t>
            </a:r>
          </a:p>
          <a:p>
            <a:r>
              <a:rPr lang="cs-CZ" dirty="0"/>
              <a:t>Nevyjasněné vlastnické vztahy (přes 70% rozlohy půd v pronájmu)</a:t>
            </a:r>
          </a:p>
          <a:p>
            <a:r>
              <a:rPr lang="cs-CZ" dirty="0"/>
              <a:t>Neochota nájemců investovat do stavu ZPF – protierozní opatření, organická hmota v půdě, vápnění půd, pěstování strniskových meziplodin, ozelenění krajiny, atd.</a:t>
            </a:r>
          </a:p>
          <a:p>
            <a:r>
              <a:rPr lang="cs-CZ" dirty="0"/>
              <a:t>Orientace na dotační tituly, nezájem o know-how a nové technologie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6723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Bez půdy ztrácíme půdu pod nohama!!!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22" y="1785869"/>
            <a:ext cx="7836095" cy="4351338"/>
          </a:xfrm>
        </p:spPr>
      </p:pic>
    </p:spTree>
    <p:extLst>
      <p:ext uri="{BB962C8B-B14F-4D97-AF65-F5344CB8AC3E}">
        <p14:creationId xmlns:p14="http://schemas.microsoft.com/office/powerpoint/2010/main" val="2236362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Půda je živý organizmus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Půda se řadí k vědám o živé přírodě</a:t>
            </a:r>
          </a:p>
          <a:p>
            <a:pPr marL="0" indent="0">
              <a:buNone/>
            </a:pPr>
            <a:r>
              <a:rPr lang="cs-CZ" dirty="0"/>
              <a:t>V půdě je bohatý život – </a:t>
            </a:r>
            <a:r>
              <a:rPr lang="cs-CZ" dirty="0" err="1"/>
              <a:t>mikroedafon</a:t>
            </a:r>
            <a:r>
              <a:rPr lang="cs-CZ" dirty="0"/>
              <a:t> (viry, bakterie, plísně)</a:t>
            </a:r>
          </a:p>
          <a:p>
            <a:pPr marL="0" indent="0">
              <a:buNone/>
            </a:pPr>
            <a:r>
              <a:rPr lang="cs-CZ" dirty="0"/>
              <a:t>                                         - </a:t>
            </a:r>
            <a:r>
              <a:rPr lang="cs-CZ" dirty="0" err="1"/>
              <a:t>mezoedafon</a:t>
            </a:r>
            <a:r>
              <a:rPr lang="cs-CZ" dirty="0"/>
              <a:t> (chvostoskoci, hmyz)</a:t>
            </a:r>
          </a:p>
          <a:p>
            <a:pPr marL="0" indent="0">
              <a:buNone/>
            </a:pPr>
            <a:r>
              <a:rPr lang="cs-CZ" dirty="0"/>
              <a:t>                                         - </a:t>
            </a:r>
            <a:r>
              <a:rPr lang="cs-CZ" dirty="0" err="1"/>
              <a:t>makroedafon</a:t>
            </a:r>
            <a:r>
              <a:rPr lang="cs-CZ" dirty="0"/>
              <a:t>, </a:t>
            </a:r>
            <a:r>
              <a:rPr lang="cs-CZ" dirty="0" err="1"/>
              <a:t>gigaedafon</a:t>
            </a:r>
            <a:r>
              <a:rPr lang="cs-CZ" dirty="0"/>
              <a:t> (krtek)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11" y="3894482"/>
            <a:ext cx="6337189" cy="299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24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Půda - výskyt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Půda se vyskytuje celosvětově na všech kontinentech a ve všech klimatických zónách</a:t>
            </a:r>
          </a:p>
          <a:p>
            <a:r>
              <a:rPr lang="cs-CZ" dirty="0"/>
              <a:t>Oceánské dno – sediment, není půdou.</a:t>
            </a:r>
          </a:p>
          <a:p>
            <a:pPr marL="0" indent="0">
              <a:buNone/>
            </a:pPr>
            <a:r>
              <a:rPr lang="cs-CZ" dirty="0"/>
              <a:t>Arktická zóna – permafrost (</a:t>
            </a:r>
            <a:r>
              <a:rPr lang="cs-CZ" dirty="0" err="1"/>
              <a:t>Kryosoly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Pouštní oblast – písky, mělké půdy (</a:t>
            </a:r>
            <a:r>
              <a:rPr lang="cs-CZ" dirty="0" err="1"/>
              <a:t>Arenosoly</a:t>
            </a:r>
            <a:r>
              <a:rPr lang="cs-CZ" dirty="0"/>
              <a:t>, </a:t>
            </a:r>
            <a:r>
              <a:rPr lang="cs-CZ" dirty="0" err="1"/>
              <a:t>Leptosoly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Urbánní půdy – </a:t>
            </a:r>
            <a:r>
              <a:rPr lang="cs-CZ" dirty="0" err="1"/>
              <a:t>technosoly</a:t>
            </a:r>
            <a:r>
              <a:rPr lang="cs-CZ" dirty="0"/>
              <a:t>  </a:t>
            </a:r>
          </a:p>
          <a:p>
            <a:pPr marL="0" indent="0">
              <a:buNone/>
            </a:pPr>
            <a:endParaRPr lang="cs-CZ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C00000"/>
                </a:solidFill>
              </a:rPr>
              <a:t>Vývoj půd je extrémně pomalý, v relaci k délce lidského života je to prakticky neobnovitelný zdroj (1cm/stovky/tisíce let)!!!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83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Vznik půdy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27" y="2122999"/>
            <a:ext cx="5515404" cy="374506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2" y="2122999"/>
            <a:ext cx="5942124" cy="374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6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vznik půdy ovlivňuje?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Půdotvorný substrát (matečná hornina)</a:t>
            </a:r>
          </a:p>
          <a:p>
            <a:r>
              <a:rPr lang="cs-CZ" dirty="0"/>
              <a:t>Klimatický region (povětrnostní podmínky)</a:t>
            </a:r>
          </a:p>
          <a:p>
            <a:endParaRPr lang="cs-CZ" dirty="0"/>
          </a:p>
          <a:p>
            <a:r>
              <a:rPr lang="cs-CZ" dirty="0"/>
              <a:t>Typ vegetace</a:t>
            </a:r>
          </a:p>
          <a:p>
            <a:r>
              <a:rPr lang="cs-CZ" dirty="0"/>
              <a:t>Činnost člověka – zemědělství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275" y="0"/>
            <a:ext cx="4460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B8E1E-5464-BE61-18BA-31037041F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CAECC5-7C18-9E0D-678A-513A34960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 a </a:t>
            </a:r>
            <a:r>
              <a:rPr lang="cs-CZ" sz="2800" dirty="0" err="1"/>
              <a:t>bioekonokima</a:t>
            </a:r>
            <a:r>
              <a:rPr lang="cs-CZ" sz="2800" dirty="0"/>
              <a:t> (Frida </a:t>
            </a:r>
            <a:r>
              <a:rPr lang="cs-CZ" sz="2800" dirty="0" err="1"/>
              <a:t>Kahlo</a:t>
            </a:r>
            <a:r>
              <a:rPr lang="cs-CZ" sz="2800" dirty="0"/>
              <a:t>, </a:t>
            </a:r>
            <a:r>
              <a:rPr lang="cs-CZ" sz="2800" i="1" dirty="0"/>
              <a:t>Portrét Luthera </a:t>
            </a:r>
            <a:r>
              <a:rPr lang="cs-CZ" sz="2800" i="1" dirty="0" err="1"/>
              <a:t>Burbanka</a:t>
            </a:r>
            <a:r>
              <a:rPr lang="cs-CZ" sz="2800" i="1" dirty="0"/>
              <a:t>)</a:t>
            </a:r>
            <a:endParaRPr lang="cs-CZ" sz="2800" dirty="0"/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22E0A5B7-F56F-91C6-A3F1-6090F8F8B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17" y="1383934"/>
            <a:ext cx="3431458" cy="5034577"/>
          </a:xfrm>
        </p:spPr>
      </p:pic>
    </p:spTree>
    <p:extLst>
      <p:ext uri="{BB962C8B-B14F-4D97-AF65-F5344CB8AC3E}">
        <p14:creationId xmlns:p14="http://schemas.microsoft.com/office/powerpoint/2010/main" val="3349376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Ochrana půdy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Funkce půdy – produkční a environmentální</a:t>
            </a:r>
          </a:p>
          <a:p>
            <a:r>
              <a:rPr lang="cs-CZ" dirty="0"/>
              <a:t>Růst rostlin</a:t>
            </a:r>
            <a:r>
              <a:rPr lang="en-US" dirty="0"/>
              <a:t>, </a:t>
            </a:r>
            <a:r>
              <a:rPr lang="cs-CZ" dirty="0">
                <a:solidFill>
                  <a:srgbClr val="C00000"/>
                </a:solidFill>
              </a:rPr>
              <a:t>produkce potravin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cs-CZ" dirty="0"/>
              <a:t>Globální stabilizace ekosystémů</a:t>
            </a:r>
            <a:endParaRPr lang="en-US" dirty="0"/>
          </a:p>
          <a:p>
            <a:r>
              <a:rPr lang="cs-CZ" dirty="0">
                <a:solidFill>
                  <a:srgbClr val="C00000"/>
                </a:solidFill>
              </a:rPr>
              <a:t>Retence vody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cs-CZ" dirty="0"/>
              <a:t>Filtrace vody (odbourávání pesticidů a dalších </a:t>
            </a:r>
            <a:r>
              <a:rPr lang="cs-CZ" dirty="0" err="1"/>
              <a:t>xenobiotik</a:t>
            </a:r>
            <a:r>
              <a:rPr lang="cs-CZ" dirty="0"/>
              <a:t>)</a:t>
            </a:r>
            <a:endParaRPr lang="en-US" dirty="0"/>
          </a:p>
          <a:p>
            <a:r>
              <a:rPr lang="cs-CZ" dirty="0"/>
              <a:t>Životní prostředí terestrických organizmů</a:t>
            </a:r>
            <a:r>
              <a:rPr lang="en-US" dirty="0"/>
              <a:t>, </a:t>
            </a:r>
            <a:r>
              <a:rPr lang="cs-CZ" dirty="0"/>
              <a:t>genový zdroj</a:t>
            </a:r>
            <a:endParaRPr lang="en-US" dirty="0"/>
          </a:p>
          <a:p>
            <a:r>
              <a:rPr lang="cs-CZ" dirty="0"/>
              <a:t>Prostředek obnovitelných zdrojů</a:t>
            </a:r>
            <a:endParaRPr lang="en-US" dirty="0"/>
          </a:p>
          <a:p>
            <a:r>
              <a:rPr lang="cs-CZ" dirty="0"/>
              <a:t>Základna pro lidské aktivity</a:t>
            </a:r>
            <a:endParaRPr lang="en-US" dirty="0"/>
          </a:p>
          <a:p>
            <a:r>
              <a:rPr lang="cs-CZ" dirty="0"/>
              <a:t>Archiv historie přírody a lidských aktivit</a:t>
            </a:r>
            <a:endParaRPr lang="en-US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41247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c3bcc119-b86f-4f01-8a63-47af61126324}" enabled="1" method="Standard" siteId="{859d1799-d798-4ab5-bd0b-1701ad6deec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1184</Words>
  <Application>Microsoft Office PowerPoint</Application>
  <PresentationFormat>Widescreen</PresentationFormat>
  <Paragraphs>159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Motiv Office</vt:lpstr>
      <vt:lpstr>Půda a bioekonomika</vt:lpstr>
      <vt:lpstr>Půda</vt:lpstr>
      <vt:lpstr>Půda</vt:lpstr>
      <vt:lpstr>Půda je živý organizmus</vt:lpstr>
      <vt:lpstr>Půda - výskyt</vt:lpstr>
      <vt:lpstr>Vznik půdy</vt:lpstr>
      <vt:lpstr>Co vznik půdy ovlivňuje?</vt:lpstr>
      <vt:lpstr>Půda a bioekonokima (Frida Kahlo, Portrét Luthera Burbanka)</vt:lpstr>
      <vt:lpstr>Ochrana půdy</vt:lpstr>
      <vt:lpstr>Produkční funkce půdy a růst populace</vt:lpstr>
      <vt:lpstr>Využívání půdy a její ochrana</vt:lpstr>
      <vt:lpstr>20th World Congress of Soil Science Jeju, South Korea, 8.6. – 13.6. 2014</vt:lpstr>
      <vt:lpstr>20th World Congress of Soil Science Jeju, South Korea, 8.6. – 13.6. 2014</vt:lpstr>
      <vt:lpstr>Kolik půdy máme k dispozici?</vt:lpstr>
      <vt:lpstr>Půda a bioekonomika</vt:lpstr>
      <vt:lpstr>Hlavní rizika ohrožení půdy, EU (Soil Thematic Strategy)</vt:lpstr>
      <vt:lpstr>Eroze půdy (vodní a větrná)</vt:lpstr>
      <vt:lpstr>Eroze - hlavní problémy a možnosti řešení v ČR</vt:lpstr>
      <vt:lpstr>Ždánice – jižní Morava</vt:lpstr>
      <vt:lpstr>  Eroze větrná</vt:lpstr>
      <vt:lpstr>PowerPoint Presentation</vt:lpstr>
      <vt:lpstr> </vt:lpstr>
      <vt:lpstr>Zábory půd „land take“ a „soil sealing“</vt:lpstr>
      <vt:lpstr>Zábory zemědělské půdy</vt:lpstr>
      <vt:lpstr>Hlavní způsoby záborů půd</vt:lpstr>
      <vt:lpstr>Nedostatek organické hmoty v půdě</vt:lpstr>
      <vt:lpstr>Nedostatek organické hmoty v půdě</vt:lpstr>
      <vt:lpstr>          </vt:lpstr>
      <vt:lpstr>Utužení půd - technogenní zhutnění půd</vt:lpstr>
      <vt:lpstr>Technogenní zhutnění půd</vt:lpstr>
      <vt:lpstr>  Technogenní zhutnění půd</vt:lpstr>
      <vt:lpstr>Kontaminace půd a úbytek biodiverzity</vt:lpstr>
      <vt:lpstr>PowerPoint Presentation</vt:lpstr>
      <vt:lpstr>Současné problémy v ČR</vt:lpstr>
      <vt:lpstr>Bez půdy ztrácíme půdu pod nohama!!!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Současné trendy v ochraně půdy a zachování jejích produkčních schopností</dc:title>
  <dc:creator>Vácha Radim</dc:creator>
  <cp:lastModifiedBy>Jindřichová Iva</cp:lastModifiedBy>
  <cp:revision>32</cp:revision>
  <dcterms:created xsi:type="dcterms:W3CDTF">2015-10-16T08:55:29Z</dcterms:created>
  <dcterms:modified xsi:type="dcterms:W3CDTF">2026-05-28T11:47:07Z</dcterms:modified>
</cp:coreProperties>
</file>