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411" r:id="rId3"/>
    <p:sldId id="412" r:id="rId4"/>
    <p:sldId id="270" r:id="rId5"/>
    <p:sldId id="413" r:id="rId6"/>
    <p:sldId id="414" r:id="rId7"/>
    <p:sldId id="415" r:id="rId8"/>
    <p:sldId id="416" r:id="rId9"/>
    <p:sldId id="406" r:id="rId10"/>
    <p:sldId id="407" r:id="rId11"/>
    <p:sldId id="259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E5D41E4-DC1C-12F6-6883-B1CB99C60732}" name="Petra Palátová" initials="PP" userId="Petra Palátová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F2F"/>
    <a:srgbClr val="055F0A"/>
    <a:srgbClr val="289B37"/>
    <a:srgbClr val="52AF5F"/>
    <a:srgbClr val="095C0B"/>
    <a:srgbClr val="94C12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8" autoAdjust="0"/>
    <p:restoredTop sz="96821" autoAdjust="0"/>
  </p:normalViewPr>
  <p:slideViewPr>
    <p:cSldViewPr snapToGrid="0">
      <p:cViewPr varScale="1">
        <p:scale>
          <a:sx n="117" d="100"/>
          <a:sy n="117" d="100"/>
        </p:scale>
        <p:origin x="89" y="2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05AE0-A54B-43A5-B80B-77F523111DAB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802B4-8676-48F1-8A14-77374B1F163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54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jrc.ec.europa.eu/repository/handle/JRC14384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Bližší informace viz: https://knowledge4policy.ec.europa.eu/bioeconomy/bioeconomy-strategy_en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802B4-8676-48F1-8A14-77374B1F163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17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bioeconomy strategies in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Europ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e: </a:t>
            </a:r>
            <a:r>
              <a:rPr lang="en-US" dirty="0">
                <a:hlinkClick r:id="rId3"/>
              </a:rPr>
              <a:t>JRC Publications Repository - National bioeconomy strategies in Europe</a:t>
            </a:r>
            <a:br>
              <a:rPr lang="en-US" dirty="0"/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802B4-8676-48F1-8A14-77374B1F163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294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F9890-3866-4961-BE66-FDAA17E3C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1657350"/>
            <a:ext cx="8105775" cy="1123950"/>
          </a:xfrm>
        </p:spPr>
        <p:txBody>
          <a:bodyPr anchor="b">
            <a:noAutofit/>
          </a:bodyPr>
          <a:lstStyle>
            <a:lvl1pPr algn="l">
              <a:defRPr sz="5400" b="1" i="0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053FFA-A455-4FD6-AD4E-60535E88E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150" y="2781300"/>
            <a:ext cx="5657850" cy="490538"/>
          </a:xfrm>
        </p:spPr>
        <p:txBody>
          <a:bodyPr>
            <a:normAutofit/>
          </a:bodyPr>
          <a:lstStyle>
            <a:lvl1pPr marL="0" indent="0" algn="l">
              <a:buNone/>
              <a:defRPr sz="2400" b="0" i="1">
                <a:solidFill>
                  <a:srgbClr val="52A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69381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01CC0-A0BD-4CC9-9652-9E1ECBEB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6350"/>
            <a:ext cx="10515600" cy="585788"/>
          </a:xfrm>
        </p:spPr>
        <p:txBody>
          <a:bodyPr/>
          <a:lstStyle>
            <a:lvl1pPr>
              <a:defRPr b="1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274DEC-4691-433C-972B-E0D580A17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749"/>
            <a:ext cx="4705350" cy="3984625"/>
          </a:xfrm>
        </p:spPr>
        <p:txBody>
          <a:bodyPr>
            <a:normAutofit/>
          </a:bodyPr>
          <a:lstStyle>
            <a:lvl1pPr marL="2286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1pPr>
            <a:lvl2pPr marL="6858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2pPr>
            <a:lvl3pPr marL="11430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3pPr>
            <a:lvl4pPr marL="16002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4pPr>
            <a:lvl5pPr marL="20574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0B4BC16-794E-4B9E-9E0D-B12E84D8EC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047873"/>
            <a:ext cx="4867275" cy="3762375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5085E5D-DA6D-45BF-9EAD-4B903EE8393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6353175"/>
            <a:ext cx="2676525" cy="3619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www.fld.czu.cz</a:t>
            </a: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3D0FF910-1CA9-424D-99E2-CAEA41E24D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41292" y="6353175"/>
            <a:ext cx="564983" cy="46672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1065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01CC0-A0BD-4CC9-9652-9E1ECBEB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1912"/>
            <a:ext cx="10515600" cy="585788"/>
          </a:xfrm>
        </p:spPr>
        <p:txBody>
          <a:bodyPr/>
          <a:lstStyle>
            <a:lvl1pPr>
              <a:defRPr b="1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274DEC-4691-433C-972B-E0D580A17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9775"/>
            <a:ext cx="5000625" cy="2746375"/>
          </a:xfrm>
        </p:spPr>
        <p:txBody>
          <a:bodyPr>
            <a:normAutofit/>
          </a:bodyPr>
          <a:lstStyle>
            <a:lvl1pPr marL="2286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1pPr>
            <a:lvl2pPr marL="6858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2pPr>
            <a:lvl3pPr marL="11430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3pPr>
            <a:lvl4pPr marL="16002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4pPr>
            <a:lvl5pPr marL="20574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55809F01-9E03-48C8-BC3D-76F89B337D3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029325" y="2009775"/>
            <a:ext cx="5324475" cy="2746375"/>
          </a:xfrm>
        </p:spPr>
        <p:txBody>
          <a:bodyPr>
            <a:normAutofit/>
          </a:bodyPr>
          <a:lstStyle>
            <a:lvl1pPr marL="2286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1pPr>
            <a:lvl2pPr marL="6858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2pPr>
            <a:lvl3pPr marL="11430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3pPr>
            <a:lvl4pPr marL="16002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4pPr>
            <a:lvl5pPr marL="20574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1A76540-8AC6-4B3B-9B59-3E8C0DFB266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81150" y="4848225"/>
            <a:ext cx="1971675" cy="1276350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3CC54FF1-BE40-4681-911C-F4F2697E37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19525" y="4848225"/>
            <a:ext cx="1971675" cy="1276350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864A4C5B-E794-4F8A-8AF5-24788DEF22D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57900" y="4848225"/>
            <a:ext cx="1971675" cy="1276350"/>
          </a:xfrm>
        </p:spPr>
        <p:txBody>
          <a:bodyPr/>
          <a:lstStyle/>
          <a:p>
            <a:endParaRPr lang="cs-CZ"/>
          </a:p>
        </p:txBody>
      </p:sp>
      <p:sp>
        <p:nvSpPr>
          <p:cNvPr id="12" name="Zástupný symbol obrázku 4">
            <a:extLst>
              <a:ext uri="{FF2B5EF4-FFF2-40B4-BE49-F238E27FC236}">
                <a16:creationId xmlns:a16="http://schemas.microsoft.com/office/drawing/2014/main" id="{94F29294-FA80-4339-9657-F4A1A10F0E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96275" y="4848225"/>
            <a:ext cx="1971675" cy="1276350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04C7A3A4-CFDC-4142-9FE7-4D6C41F985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887" y="6400800"/>
            <a:ext cx="2676525" cy="3619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www.fld.czu.cz</a:t>
            </a:r>
          </a:p>
        </p:txBody>
      </p:sp>
      <p:sp>
        <p:nvSpPr>
          <p:cNvPr id="13" name="Zástupný text 4">
            <a:extLst>
              <a:ext uri="{FF2B5EF4-FFF2-40B4-BE49-F238E27FC236}">
                <a16:creationId xmlns:a16="http://schemas.microsoft.com/office/drawing/2014/main" id="{728B7E86-B782-43A1-A0F0-13E8FFABC8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541292" y="6353175"/>
            <a:ext cx="564983" cy="46672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25286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F9890-3866-4961-BE66-FDAA17E3C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675" y="1981200"/>
            <a:ext cx="8058150" cy="809624"/>
          </a:xfrm>
        </p:spPr>
        <p:txBody>
          <a:bodyPr anchor="b">
            <a:normAutofit/>
          </a:bodyPr>
          <a:lstStyle>
            <a:lvl1pPr algn="l">
              <a:defRPr sz="4800" b="1" i="0" cap="all" baseline="0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053FFA-A455-4FD6-AD4E-60535E88E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675" y="2828927"/>
            <a:ext cx="7620001" cy="1076324"/>
          </a:xfrm>
        </p:spPr>
        <p:txBody>
          <a:bodyPr>
            <a:noAutofit/>
          </a:bodyPr>
          <a:lstStyle>
            <a:lvl1pPr marL="0" indent="0" algn="l">
              <a:buNone/>
              <a:defRPr sz="4400" b="1" i="0">
                <a:solidFill>
                  <a:srgbClr val="52AF5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7807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01CC0-A0BD-4CC9-9652-9E1ECBEB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7300"/>
            <a:ext cx="10515600" cy="585788"/>
          </a:xfrm>
        </p:spPr>
        <p:txBody>
          <a:bodyPr/>
          <a:lstStyle>
            <a:lvl1pPr>
              <a:defRPr b="1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274DEC-4691-433C-972B-E0D580A17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9293"/>
            <a:ext cx="4838700" cy="3984625"/>
          </a:xfrm>
        </p:spPr>
        <p:txBody>
          <a:bodyPr>
            <a:normAutofit/>
          </a:bodyPr>
          <a:lstStyle>
            <a:lvl1pPr marL="2286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1pPr>
            <a:lvl2pPr marL="6858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2pPr>
            <a:lvl3pPr marL="11430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3pPr>
            <a:lvl4pPr marL="16002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4pPr>
            <a:lvl5pPr marL="20574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93049FA3-B674-4379-9F6E-FA4368D8EE8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15100" y="1969292"/>
            <a:ext cx="4838700" cy="3984625"/>
          </a:xfrm>
        </p:spPr>
        <p:txBody>
          <a:bodyPr>
            <a:normAutofit/>
          </a:bodyPr>
          <a:lstStyle>
            <a:lvl1pPr marL="2286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1pPr>
            <a:lvl2pPr marL="6858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2pPr>
            <a:lvl3pPr marL="11430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3pPr>
            <a:lvl4pPr marL="16002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4pPr>
            <a:lvl5pPr marL="20574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E9D9298-A3CC-4BC9-9E41-720337745D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887" y="6400800"/>
            <a:ext cx="2676525" cy="3619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www.fld.czu.cz</a:t>
            </a:r>
          </a:p>
        </p:txBody>
      </p:sp>
      <p:sp>
        <p:nvSpPr>
          <p:cNvPr id="7" name="Zástupný text 4">
            <a:extLst>
              <a:ext uri="{FF2B5EF4-FFF2-40B4-BE49-F238E27FC236}">
                <a16:creationId xmlns:a16="http://schemas.microsoft.com/office/drawing/2014/main" id="{E524167D-008E-4C99-A345-E350581AA0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41292" y="6353175"/>
            <a:ext cx="564983" cy="46672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386652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01CC0-A0BD-4CC9-9652-9E1ECBEB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71600"/>
            <a:ext cx="10515600" cy="585788"/>
          </a:xfrm>
        </p:spPr>
        <p:txBody>
          <a:bodyPr/>
          <a:lstStyle>
            <a:lvl1pPr>
              <a:defRPr b="1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abulku 4">
            <a:extLst>
              <a:ext uri="{FF2B5EF4-FFF2-40B4-BE49-F238E27FC236}">
                <a16:creationId xmlns:a16="http://schemas.microsoft.com/office/drawing/2014/main" id="{987C7F61-0066-4B9D-9C1A-E7E7B3FDFB5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838201" y="2362200"/>
            <a:ext cx="10515600" cy="299085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text 4">
            <a:extLst>
              <a:ext uri="{FF2B5EF4-FFF2-40B4-BE49-F238E27FC236}">
                <a16:creationId xmlns:a16="http://schemas.microsoft.com/office/drawing/2014/main" id="{94A4CBE4-1199-4220-9FF5-B48F4D9AD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887" y="6400800"/>
            <a:ext cx="2676525" cy="3619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www.fld.czu.cz</a:t>
            </a: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49E04FB7-20FD-452F-B3F9-050AC1E3A8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41292" y="6353175"/>
            <a:ext cx="564983" cy="46672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48057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01CC0-A0BD-4CC9-9652-9E1ECBEB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1600"/>
            <a:ext cx="10515600" cy="585788"/>
          </a:xfrm>
        </p:spPr>
        <p:txBody>
          <a:bodyPr/>
          <a:lstStyle>
            <a:lvl1pPr>
              <a:defRPr b="1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objekt grafu 3">
            <a:extLst>
              <a:ext uri="{FF2B5EF4-FFF2-40B4-BE49-F238E27FC236}">
                <a16:creationId xmlns:a16="http://schemas.microsoft.com/office/drawing/2014/main" id="{DF693B74-D5E5-4D59-B27A-DD588486A4F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524250" y="2028825"/>
            <a:ext cx="7829549" cy="34290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38305747-D2C9-4B8E-84F1-B3FCDD248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8825"/>
            <a:ext cx="2457450" cy="3429000"/>
          </a:xfrm>
        </p:spPr>
        <p:txBody>
          <a:bodyPr>
            <a:normAutofit/>
          </a:bodyPr>
          <a:lstStyle>
            <a:lvl1pPr marL="228600" indent="-228600">
              <a:buClr>
                <a:srgbClr val="52AF5F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1pPr>
            <a:lvl2pPr marL="685800" indent="-228600">
              <a:buClr>
                <a:srgbClr val="289B37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2pPr>
            <a:lvl3pPr marL="1143000" indent="-228600">
              <a:buClr>
                <a:srgbClr val="289B37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3pPr>
            <a:lvl4pPr marL="1600200" indent="-228600">
              <a:buClr>
                <a:srgbClr val="289B37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4pPr>
            <a:lvl5pPr marL="2057400" indent="-228600">
              <a:buClr>
                <a:srgbClr val="289B37"/>
              </a:buClr>
              <a:buFont typeface="Wingdings" panose="05000000000000000000" pitchFamily="2" charset="2"/>
              <a:buChar char="§"/>
              <a:defRPr sz="2000">
                <a:solidFill>
                  <a:srgbClr val="055F0A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34C9C37-D434-4543-A014-42ED73F8CC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887" y="6400800"/>
            <a:ext cx="2676525" cy="3619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www.fld.czu.cz</a:t>
            </a:r>
          </a:p>
        </p:txBody>
      </p:sp>
      <p:sp>
        <p:nvSpPr>
          <p:cNvPr id="6" name="Zástupný text 4">
            <a:extLst>
              <a:ext uri="{FF2B5EF4-FFF2-40B4-BE49-F238E27FC236}">
                <a16:creationId xmlns:a16="http://schemas.microsoft.com/office/drawing/2014/main" id="{1BE970D3-5BB0-4426-B260-E3D235E26C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41292" y="6353175"/>
            <a:ext cx="564983" cy="46672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08772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adpis a obsa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201CC0-A0BD-4CC9-9652-9E1ECBEB2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2544"/>
            <a:ext cx="10515600" cy="585788"/>
          </a:xfrm>
        </p:spPr>
        <p:txBody>
          <a:bodyPr/>
          <a:lstStyle>
            <a:lvl1pPr>
              <a:defRPr b="1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A39E725B-59E8-4C99-816D-9B67CB7D2D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2162175"/>
            <a:ext cx="1419225" cy="14192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obrázku 3">
            <a:extLst>
              <a:ext uri="{FF2B5EF4-FFF2-40B4-BE49-F238E27FC236}">
                <a16:creationId xmlns:a16="http://schemas.microsoft.com/office/drawing/2014/main" id="{E6A2C2C0-C934-4E6E-ABFA-7F532D7B15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67375" y="2162172"/>
            <a:ext cx="1419225" cy="1419225"/>
          </a:xfrm>
        </p:spPr>
        <p:txBody>
          <a:bodyPr/>
          <a:lstStyle/>
          <a:p>
            <a:endParaRPr lang="cs-CZ"/>
          </a:p>
        </p:txBody>
      </p:sp>
      <p:sp>
        <p:nvSpPr>
          <p:cNvPr id="8" name="Zástupný symbol obrázku 3">
            <a:extLst>
              <a:ext uri="{FF2B5EF4-FFF2-40B4-BE49-F238E27FC236}">
                <a16:creationId xmlns:a16="http://schemas.microsoft.com/office/drawing/2014/main" id="{8013FCDE-6913-45C6-BBE6-7A7258BAAF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7925" y="2162174"/>
            <a:ext cx="1419225" cy="1419225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obrázku 3">
            <a:extLst>
              <a:ext uri="{FF2B5EF4-FFF2-40B4-BE49-F238E27FC236}">
                <a16:creationId xmlns:a16="http://schemas.microsoft.com/office/drawing/2014/main" id="{4E9C414D-560E-4A6B-98F3-6CACFDCF77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57650" y="2162173"/>
            <a:ext cx="1419225" cy="1419225"/>
          </a:xfrm>
        </p:spPr>
        <p:txBody>
          <a:bodyPr/>
          <a:lstStyle/>
          <a:p>
            <a:endParaRPr lang="cs-CZ"/>
          </a:p>
        </p:txBody>
      </p:sp>
      <p:sp>
        <p:nvSpPr>
          <p:cNvPr id="11" name="Zástupný symbol obrázku 3">
            <a:extLst>
              <a:ext uri="{FF2B5EF4-FFF2-40B4-BE49-F238E27FC236}">
                <a16:creationId xmlns:a16="http://schemas.microsoft.com/office/drawing/2014/main" id="{16B65E1D-3E7A-4BD4-BA7C-CC95302FDE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8200" y="3843337"/>
            <a:ext cx="1419225" cy="1419225"/>
          </a:xfrm>
        </p:spPr>
        <p:txBody>
          <a:bodyPr/>
          <a:lstStyle/>
          <a:p>
            <a:endParaRPr lang="cs-CZ"/>
          </a:p>
        </p:txBody>
      </p:sp>
      <p:sp>
        <p:nvSpPr>
          <p:cNvPr id="12" name="Zástupný symbol obrázku 3">
            <a:extLst>
              <a:ext uri="{FF2B5EF4-FFF2-40B4-BE49-F238E27FC236}">
                <a16:creationId xmlns:a16="http://schemas.microsoft.com/office/drawing/2014/main" id="{EC385CE1-FA4D-44E4-A9FA-DC3B6164B4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843335"/>
            <a:ext cx="1419225" cy="1419225"/>
          </a:xfrm>
        </p:spPr>
        <p:txBody>
          <a:bodyPr/>
          <a:lstStyle/>
          <a:p>
            <a:endParaRPr lang="cs-CZ"/>
          </a:p>
        </p:txBody>
      </p:sp>
      <p:sp>
        <p:nvSpPr>
          <p:cNvPr id="13" name="Zástupný symbol obrázku 3">
            <a:extLst>
              <a:ext uri="{FF2B5EF4-FFF2-40B4-BE49-F238E27FC236}">
                <a16:creationId xmlns:a16="http://schemas.microsoft.com/office/drawing/2014/main" id="{A945FD48-CE2E-4BED-B23C-054D1AC8EF8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57650" y="3843333"/>
            <a:ext cx="1419225" cy="1419225"/>
          </a:xfrm>
        </p:spPr>
        <p:txBody>
          <a:bodyPr/>
          <a:lstStyle/>
          <a:p>
            <a:endParaRPr lang="cs-CZ"/>
          </a:p>
        </p:txBody>
      </p:sp>
      <p:sp>
        <p:nvSpPr>
          <p:cNvPr id="14" name="Zástupný symbol obrázku 3">
            <a:extLst>
              <a:ext uri="{FF2B5EF4-FFF2-40B4-BE49-F238E27FC236}">
                <a16:creationId xmlns:a16="http://schemas.microsoft.com/office/drawing/2014/main" id="{F4EAF920-F5C2-4394-8F3B-07A67EF8947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676900" y="3843333"/>
            <a:ext cx="1419225" cy="1419225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Zástupný symbol obrázku 3">
            <a:extLst>
              <a:ext uri="{FF2B5EF4-FFF2-40B4-BE49-F238E27FC236}">
                <a16:creationId xmlns:a16="http://schemas.microsoft.com/office/drawing/2014/main" id="{AF553ECD-B47B-47D9-873E-FF53215487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62825" y="2162171"/>
            <a:ext cx="3990975" cy="3100387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text 4">
            <a:extLst>
              <a:ext uri="{FF2B5EF4-FFF2-40B4-BE49-F238E27FC236}">
                <a16:creationId xmlns:a16="http://schemas.microsoft.com/office/drawing/2014/main" id="{3DB392D7-FA93-462A-AFFC-30EB8927D8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2887" y="6400800"/>
            <a:ext cx="2676525" cy="3619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www.fld.czu.cz</a:t>
            </a:r>
          </a:p>
        </p:txBody>
      </p:sp>
      <p:sp>
        <p:nvSpPr>
          <p:cNvPr id="17" name="Zástupný text 4">
            <a:extLst>
              <a:ext uri="{FF2B5EF4-FFF2-40B4-BE49-F238E27FC236}">
                <a16:creationId xmlns:a16="http://schemas.microsoft.com/office/drawing/2014/main" id="{7803D593-F770-44E5-8915-859EF9FD99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41292" y="6353175"/>
            <a:ext cx="564983" cy="466725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rgbClr val="055F0A"/>
                </a:solidFill>
              </a:defRPr>
            </a:lvl1pPr>
          </a:lstStyle>
          <a:p>
            <a:pPr lvl="0"/>
            <a:r>
              <a:rPr lang="cs-CZ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866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F9890-3866-4961-BE66-FDAA17E3C2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6725" y="5110162"/>
            <a:ext cx="6257925" cy="1500187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52AF5F"/>
                </a:solidFill>
                <a:latin typeface="+mn-lt"/>
              </a:defRPr>
            </a:lvl1pPr>
          </a:lstStyle>
          <a:p>
            <a:r>
              <a:rPr lang="cs-CZ" dirty="0"/>
              <a:t>Děkujeme 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246225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EFBB52D-142B-49AF-9320-F1D35CB45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0F3F5E-E2DB-4C46-85BB-9AA9C10C7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E7007E-B9C1-407F-B0F3-7B94E03EC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459E1-1FC7-471F-A22D-D5CA0164B642}" type="datetimeFigureOut">
              <a:rPr lang="cs-CZ" smtClean="0"/>
              <a:t>28.05.2026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2B17A9E-19EC-4287-91B8-9FC9299D0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1D3065-19F9-4B17-A6B3-C1C412C95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8976B-1D71-4DF8-A529-41ED9EA154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00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bioeconomy.czu.cz/cs/r-14278-dokumenty/r-19834-kroky-k-narodnim-strategiim-bioekomik-vybranych-statu-eu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61C35-32DE-406D-9BB3-A613A838E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479" y="2253284"/>
            <a:ext cx="8105775" cy="1123950"/>
          </a:xfrm>
        </p:spPr>
        <p:txBody>
          <a:bodyPr/>
          <a:lstStyle/>
          <a:p>
            <a:r>
              <a:rPr lang="cs-CZ" sz="3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Bioekonomika</a:t>
            </a:r>
            <a:r>
              <a:rPr lang="cs-CZ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ve strategických dokumentech ČR a EU a současný </a:t>
            </a:r>
            <a:br>
              <a:rPr lang="cs-CZ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cs-CZ" sz="3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stav v ČR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A9CD91B-5085-8704-5C68-99B297955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0229" y="3779428"/>
            <a:ext cx="5657850" cy="490538"/>
          </a:xfrm>
        </p:spPr>
        <p:txBody>
          <a:bodyPr/>
          <a:lstStyle/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Doc. Ing. Miroslav Hájek, Ph.D.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0D3EE56-FCA1-EDF5-B4FF-3EBB257DF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9457" y="470159"/>
            <a:ext cx="2871323" cy="879400"/>
          </a:xfrm>
          <a:prstGeom prst="rect">
            <a:avLst/>
          </a:prstGeom>
        </p:spPr>
      </p:pic>
      <p:sp>
        <p:nvSpPr>
          <p:cNvPr id="10" name="Podnadpis 4">
            <a:extLst>
              <a:ext uri="{FF2B5EF4-FFF2-40B4-BE49-F238E27FC236}">
                <a16:creationId xmlns:a16="http://schemas.microsoft.com/office/drawing/2014/main" id="{88653031-7BEF-37B7-9490-32A64B09F987}"/>
              </a:ext>
            </a:extLst>
          </p:cNvPr>
          <p:cNvSpPr txBox="1">
            <a:spLocks/>
          </p:cNvSpPr>
          <p:nvPr/>
        </p:nvSpPr>
        <p:spPr>
          <a:xfrm>
            <a:off x="950242" y="4976237"/>
            <a:ext cx="5657850" cy="490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1" kern="1200">
                <a:solidFill>
                  <a:srgbClr val="52AF5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Seminář v Senátu Parlamentu ČR dne 20. května 2026</a:t>
            </a:r>
          </a:p>
        </p:txBody>
      </p:sp>
    </p:spTree>
    <p:extLst>
      <p:ext uri="{BB962C8B-B14F-4D97-AF65-F5344CB8AC3E}">
        <p14:creationId xmlns:p14="http://schemas.microsoft.com/office/powerpoint/2010/main" val="190752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CD524-2444-1FF8-DAD4-107BE0539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Národní strategie -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EEA6E4-43B8-2B34-A15F-7D498CE84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749"/>
            <a:ext cx="10515600" cy="3984625"/>
          </a:xfrm>
        </p:spPr>
        <p:txBody>
          <a:bodyPr>
            <a:noAutofit/>
          </a:bodyPr>
          <a:lstStyle/>
          <a:p>
            <a:r>
              <a:rPr lang="cs-CZ" b="1" dirty="0"/>
              <a:t>Společné rysy</a:t>
            </a:r>
            <a:r>
              <a:rPr lang="cs-CZ" dirty="0"/>
              <a:t>: Udržitelný hospodářský růst (biomasa), snížení závislosti na fosilních zdrojích, regionální rozvoj a zaměstnanost (zejména venkov) </a:t>
            </a:r>
          </a:p>
          <a:p>
            <a:r>
              <a:rPr lang="cs-CZ" b="1" dirty="0"/>
              <a:t>Rozdílné rysy</a:t>
            </a:r>
            <a:r>
              <a:rPr lang="cs-CZ" dirty="0"/>
              <a:t>: severské země (Finsko, Švédsko, Norsko): silný důraz na lesnictví; Německo, Francie: průmyslové biotechnologie; jižní Evropa: </a:t>
            </a:r>
            <a:r>
              <a:rPr lang="cs-CZ" dirty="0" err="1"/>
              <a:t>agropotravinářství</a:t>
            </a:r>
            <a:r>
              <a:rPr lang="cs-CZ" dirty="0"/>
              <a:t>, bioenergie, regionální rozvoj</a:t>
            </a:r>
          </a:p>
          <a:p>
            <a:r>
              <a:rPr lang="cs-CZ" b="1" dirty="0"/>
              <a:t>Klíčové oblasti</a:t>
            </a:r>
            <a:r>
              <a:rPr lang="cs-CZ" dirty="0"/>
              <a:t>: Zemědělství a lesnictví, bioenergie, materiály založené na přírodních zdrojích, </a:t>
            </a:r>
            <a:r>
              <a:rPr lang="cs-CZ" dirty="0" err="1"/>
              <a:t>cirkularita</a:t>
            </a:r>
            <a:r>
              <a:rPr lang="cs-CZ" dirty="0"/>
              <a:t> a kaskádové využití biomasy</a:t>
            </a:r>
          </a:p>
          <a:p>
            <a:r>
              <a:rPr lang="cs-CZ" b="1" dirty="0"/>
              <a:t>Česko, Polsko, Maďarsko, Švédsko </a:t>
            </a:r>
            <a:r>
              <a:rPr lang="cs-CZ" dirty="0"/>
              <a:t>– </a:t>
            </a:r>
            <a:r>
              <a:rPr lang="cs-CZ" dirty="0" err="1"/>
              <a:t>bioekonomika</a:t>
            </a:r>
            <a:r>
              <a:rPr lang="cs-CZ" dirty="0"/>
              <a:t> je řešena sektorově (zemědělství, lesnictví, cirkulární ekonomika), nikoli jednou zastřešující strategií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Zkušenosti se schvalováním strategií v jiných zemích – na webových stránkách Platformy pro </a:t>
            </a:r>
            <a:r>
              <a:rPr lang="cs-CZ" dirty="0" err="1"/>
              <a:t>bioekonomiku</a:t>
            </a:r>
            <a:r>
              <a:rPr lang="cs-CZ" dirty="0"/>
              <a:t> České republiky: </a:t>
            </a:r>
            <a:r>
              <a:rPr lang="cs-CZ" dirty="0">
                <a:hlinkClick r:id="rId2"/>
              </a:rPr>
              <a:t>https://bioeconomy.czu.cz/cs/r-14278-dokumenty/r-19834-kroky-k-narodnim-strategiim-bioekomik-vybranych-statu-eu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4F28AB0-C927-8198-C5B9-0A6D19A209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6E69AC0C-0445-364B-FE4E-CA9E403D0D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88777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757FDD-C45B-48F1-97A6-1638C57EC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630" y="2481943"/>
            <a:ext cx="4870385" cy="736729"/>
          </a:xfrm>
        </p:spPr>
        <p:txBody>
          <a:bodyPr>
            <a:normAutofit fontScale="90000"/>
          </a:bodyPr>
          <a:lstStyle/>
          <a:p>
            <a:r>
              <a:rPr lang="cs-CZ" dirty="0"/>
              <a:t>Děkuji za pozornost!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335EC70-9BEA-2D86-DC31-0BC9E5D86A90}"/>
              </a:ext>
            </a:extLst>
          </p:cNvPr>
          <p:cNvSpPr txBox="1"/>
          <p:nvPr/>
        </p:nvSpPr>
        <p:spPr>
          <a:xfrm>
            <a:off x="1287721" y="4044821"/>
            <a:ext cx="3872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hajek@fld.czu</a:t>
            </a:r>
            <a:endParaRPr lang="cs-CZ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cs-CZ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www.fld.czu</a:t>
            </a:r>
          </a:p>
          <a:p>
            <a:pPr algn="ctr"/>
            <a:r>
              <a:rPr lang="cs-CZ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www.bioeconomy.czu.cz</a:t>
            </a:r>
          </a:p>
          <a:p>
            <a:pPr algn="ctr"/>
            <a:endParaRPr lang="cs-CZ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cs-CZ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9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8A77A6-25E1-1A53-B032-3743C875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err="1"/>
              <a:t>Bioekonomika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E2A0310-D9D1-A11E-E11F-09698EA9F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106" y="2600250"/>
            <a:ext cx="6735352" cy="29814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3A67C9-3A15-F54C-4BDD-45D364019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4572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CF3A">
                  <a:lumMod val="50000"/>
                </a:srgbClr>
              </a:buClr>
              <a:buSzPct val="95000"/>
              <a:buFont typeface="Wingdings 2"/>
              <a:buNone/>
              <a:tabLst/>
              <a:defRPr/>
            </a:pPr>
            <a:r>
              <a:rPr kumimoji="0" lang="cs-CZ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Systém hospodaření založený na obnovitelných biologických zdrojích (produkovaných v zemědělství a lesnictví) a jejich přeměně na potraviny, materiály, energii, aj. Opírá se o vědu, inovace a cirkulární principy.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3E9BC08-DDCC-7D83-BEFE-7CD61DF7E3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sp>
        <p:nvSpPr>
          <p:cNvPr id="9" name="Zástupný text 5">
            <a:extLst>
              <a:ext uri="{FF2B5EF4-FFF2-40B4-BE49-F238E27FC236}">
                <a16:creationId xmlns:a16="http://schemas.microsoft.com/office/drawing/2014/main" id="{785E38C4-E703-7517-7B2B-EA2BC4B0A6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410163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0756CF-9E20-D36E-F324-BF52CA67D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Přínosy </a:t>
            </a:r>
            <a:r>
              <a:rPr lang="cs-CZ" dirty="0" err="1"/>
              <a:t>bioekonomiky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E69EF-CD72-7476-6DCA-137CC05BF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" y="1936749"/>
            <a:ext cx="5095681" cy="3984625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Snížení závislosti na fosilních zdrojích.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Podpora venkovských regionů díky lokální produkci biomasy.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Nižší ekologická stopa díky obnovitelnosti a </a:t>
            </a:r>
            <a:r>
              <a:rPr lang="cs-CZ" sz="2800" dirty="0" err="1"/>
              <a:t>cirkularitě</a:t>
            </a:r>
            <a:r>
              <a:rPr lang="cs-CZ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/>
              <a:t>Inovace a nové pracovní příležitosti v biotechnologiích.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3008AD-9B10-34FB-CBF2-035B360FB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1EC607-E840-296C-82AB-09D3BFE4E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732" y="1829104"/>
            <a:ext cx="5578323" cy="4468755"/>
          </a:xfrm>
          <a:prstGeom prst="rect">
            <a:avLst/>
          </a:prstGeom>
        </p:spPr>
      </p:pic>
      <p:sp>
        <p:nvSpPr>
          <p:cNvPr id="9" name="Zástupný text 5">
            <a:extLst>
              <a:ext uri="{FF2B5EF4-FFF2-40B4-BE49-F238E27FC236}">
                <a16:creationId xmlns:a16="http://schemas.microsoft.com/office/drawing/2014/main" id="{03A59857-04F4-B179-B212-392B1C9C78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5152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826694-9299-4D67-C604-91BB06D20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err="1"/>
              <a:t>Bioekonomika</a:t>
            </a:r>
            <a:r>
              <a:rPr lang="cs-CZ" dirty="0"/>
              <a:t> v EU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431FBD-D827-CF5C-EEB4-50AAFD960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794" y="2425959"/>
            <a:ext cx="10375643" cy="3607383"/>
          </a:xfrm>
        </p:spPr>
        <p:txBody>
          <a:bodyPr>
            <a:normAutofit/>
          </a:bodyPr>
          <a:lstStyle/>
          <a:p>
            <a:pPr marL="914400" lvl="1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cs-CZ" sz="2800" dirty="0"/>
              <a:t>Strategie pro </a:t>
            </a:r>
            <a:r>
              <a:rPr lang="cs-CZ" sz="2800" dirty="0" err="1"/>
              <a:t>bioekonomiku</a:t>
            </a:r>
            <a:r>
              <a:rPr lang="cs-CZ" sz="2800" dirty="0"/>
              <a:t> – </a:t>
            </a:r>
            <a:r>
              <a:rPr lang="cs-CZ" sz="2800" b="1" dirty="0"/>
              <a:t>2012</a:t>
            </a:r>
            <a:r>
              <a:rPr lang="cs-CZ" sz="2800" dirty="0"/>
              <a:t> </a:t>
            </a:r>
            <a:r>
              <a:rPr lang="cs-CZ" dirty="0"/>
              <a:t>(</a:t>
            </a:r>
            <a:r>
              <a:rPr lang="en-US" dirty="0"/>
              <a:t>Innovating for Sustainable Growth: A Bioeconomy for Europe</a:t>
            </a:r>
            <a:r>
              <a:rPr lang="cs-CZ" dirty="0"/>
              <a:t>)</a:t>
            </a:r>
          </a:p>
          <a:p>
            <a:pPr marL="914400" lvl="1" indent="-457200" algn="just">
              <a:spcBef>
                <a:spcPts val="1200"/>
              </a:spcBef>
              <a:buFont typeface="+mj-lt"/>
              <a:buAutoNum type="arabicPeriod"/>
            </a:pPr>
            <a:r>
              <a:rPr lang="cs-CZ" sz="2800" dirty="0"/>
              <a:t>Aktualizovaná strategie – </a:t>
            </a:r>
            <a:r>
              <a:rPr lang="cs-CZ" sz="2800" b="1" dirty="0"/>
              <a:t>2018</a:t>
            </a:r>
            <a:r>
              <a:rPr lang="cs-CZ" sz="2800" dirty="0"/>
              <a:t> </a:t>
            </a:r>
            <a:r>
              <a:rPr lang="cs-CZ" dirty="0"/>
              <a:t>(A </a:t>
            </a:r>
            <a:r>
              <a:rPr lang="cs-CZ" dirty="0" err="1"/>
              <a:t>sustainable</a:t>
            </a:r>
            <a:r>
              <a:rPr lang="cs-CZ" dirty="0"/>
              <a:t> </a:t>
            </a:r>
            <a:r>
              <a:rPr lang="cs-CZ" dirty="0" err="1"/>
              <a:t>bioeconomy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Europe</a:t>
            </a:r>
            <a:r>
              <a:rPr lang="cs-CZ" dirty="0"/>
              <a:t>: </a:t>
            </a:r>
            <a:r>
              <a:rPr lang="cs-CZ" dirty="0" err="1"/>
              <a:t>strenghtening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connection</a:t>
            </a:r>
            <a:r>
              <a:rPr lang="cs-CZ" dirty="0"/>
              <a:t> </a:t>
            </a:r>
            <a:r>
              <a:rPr lang="cs-CZ" dirty="0" err="1"/>
              <a:t>between</a:t>
            </a:r>
            <a:r>
              <a:rPr lang="cs-CZ" dirty="0"/>
              <a:t> </a:t>
            </a:r>
            <a:r>
              <a:rPr lang="cs-CZ" dirty="0" err="1"/>
              <a:t>economy</a:t>
            </a:r>
            <a:r>
              <a:rPr lang="cs-CZ" dirty="0"/>
              <a:t>, society and environment)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cs-CZ" sz="2800" dirty="0"/>
              <a:t>Aktuální strategie – </a:t>
            </a:r>
            <a:r>
              <a:rPr lang="cs-CZ" sz="2800" b="1" dirty="0"/>
              <a:t>2025</a:t>
            </a:r>
            <a:r>
              <a:rPr lang="cs-CZ" sz="2800" dirty="0"/>
              <a:t> </a:t>
            </a:r>
            <a:r>
              <a:rPr lang="cs-CZ" dirty="0"/>
              <a:t>(</a:t>
            </a:r>
            <a:r>
              <a:rPr lang="en-US" dirty="0"/>
              <a:t>A Strategic Framework for a Competitive and Sustainable EU Bioeconomy</a:t>
            </a:r>
            <a:r>
              <a:rPr lang="cs-CZ" dirty="0"/>
              <a:t>)</a:t>
            </a:r>
          </a:p>
          <a:p>
            <a:endParaRPr lang="cs-CZ" sz="28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6117BA6-57BF-1425-ECC9-A64A27565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1955BAF-2EBE-FC16-3874-5AFFB165F8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6594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4B7FEA-32C0-4A9A-C0DB-7EE19626E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7831"/>
            <a:ext cx="10515600" cy="58578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Pět cílů strategie pro </a:t>
            </a:r>
            <a:r>
              <a:rPr lang="cs-CZ" dirty="0" err="1"/>
              <a:t>bioekonomiku</a:t>
            </a:r>
            <a:r>
              <a:rPr lang="cs-CZ" dirty="0"/>
              <a:t> z roku 2012 zůstává v platnosti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CA0135-5518-8F9B-BEF3-D9F750F1C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81" y="2503844"/>
            <a:ext cx="10307216" cy="33791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800" dirty="0"/>
              <a:t>zajištění bezpečnosti potravin a výživy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udržitelné nakládání s přírodními zdroji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snížení závislosti na neobnovitelných, neudržitelných zdrojích, ať už pocházejí z tuzemska nebo ze zahraničí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zmírňování</a:t>
            </a:r>
            <a:r>
              <a:rPr lang="en-US" sz="2800" dirty="0"/>
              <a:t> a </a:t>
            </a:r>
            <a:r>
              <a:rPr lang="en-US" sz="2800" dirty="0" err="1"/>
              <a:t>přizpůsobování</a:t>
            </a:r>
            <a:r>
              <a:rPr lang="en-US" sz="2800" dirty="0"/>
              <a:t> se </a:t>
            </a:r>
            <a:r>
              <a:rPr lang="en-US" sz="2800" dirty="0" err="1"/>
              <a:t>změně</a:t>
            </a:r>
            <a:r>
              <a:rPr lang="en-US" sz="2800" dirty="0"/>
              <a:t> </a:t>
            </a:r>
            <a:r>
              <a:rPr lang="en-US" sz="2800" dirty="0" err="1"/>
              <a:t>klimatu</a:t>
            </a:r>
            <a:endParaRPr lang="cs-CZ" sz="2800" dirty="0"/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posilování evropské konkurenceschopnosti a vytváření nových pracovních míst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59D207-65EB-8F0C-22FA-354FCC2330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BF979099-ECC5-985D-3F49-C1C5230B9E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6201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BEDD93-EA68-B766-2654-BB047818E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27955"/>
            <a:ext cx="11517086" cy="585788"/>
          </a:xfrm>
        </p:spPr>
        <p:txBody>
          <a:bodyPr>
            <a:noAutofit/>
          </a:bodyPr>
          <a:lstStyle/>
          <a:p>
            <a:pPr algn="ctr"/>
            <a:r>
              <a:rPr lang="cs-CZ" sz="3600" dirty="0"/>
              <a:t>Strategie z roku 2018 - akce směřující k udržitelnému, oběhovému hospodářství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8A2C59-4AF0-119D-CC7F-06BE0F4E0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167" y="2659685"/>
            <a:ext cx="7277878" cy="281271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800" dirty="0"/>
              <a:t>posílit a rozšířit odvětví založená na biotechnologiích, zpřístupnit investice a trhy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rychleji rozšiřovat regionální </a:t>
            </a:r>
            <a:r>
              <a:rPr lang="cs-CZ" sz="2800" dirty="0" err="1"/>
              <a:t>bioekonomiku</a:t>
            </a:r>
            <a:r>
              <a:rPr lang="cs-CZ" sz="2800" dirty="0"/>
              <a:t> po celé Evropě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porozumět ekologickým hranicím </a:t>
            </a:r>
            <a:r>
              <a:rPr lang="cs-CZ" sz="2800" dirty="0" err="1"/>
              <a:t>bioekonomiky</a:t>
            </a: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351B849-B9DF-F978-2E27-817E2F7BC7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5731CC17-C7B3-E4D5-416B-0BD89ECEF3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EDE6829-FA6D-33D4-D8DF-F9A508CB8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505" y="1950097"/>
            <a:ext cx="2996381" cy="420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1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08974-C9D3-F217-620E-F757FCD9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8399"/>
            <a:ext cx="10515600" cy="585788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err="1"/>
              <a:t>Bioekonomická</a:t>
            </a:r>
            <a:r>
              <a:rPr lang="cs-CZ" dirty="0"/>
              <a:t> strategie EU 2025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3C043DC-4CBD-3F84-C511-BBFBD6E4A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414D8DB-375D-543E-5BEC-1B67FE75F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8" y="1694186"/>
            <a:ext cx="10746312" cy="4547993"/>
          </a:xfrm>
          <a:prstGeom prst="rect">
            <a:avLst/>
          </a:prstGeom>
        </p:spPr>
      </p:pic>
      <p:sp>
        <p:nvSpPr>
          <p:cNvPr id="9" name="Zástupný text 5">
            <a:extLst>
              <a:ext uri="{FF2B5EF4-FFF2-40B4-BE49-F238E27FC236}">
                <a16:creationId xmlns:a16="http://schemas.microsoft.com/office/drawing/2014/main" id="{E2CAFDD8-338C-0AB5-ACFF-156D87D9E5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7549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E26D6BC-104C-0661-1A5A-E7209858C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780" y="1806497"/>
            <a:ext cx="4276041" cy="454667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88E0D1-01C7-CEF5-66AE-1B577A311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err="1"/>
              <a:t>Bioekonomická</a:t>
            </a:r>
            <a:r>
              <a:rPr lang="cs-CZ" dirty="0"/>
              <a:t> strategie EU 2025 - cíle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BB9E31-9C77-BBB2-F028-BE75BFB6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179" y="2360121"/>
            <a:ext cx="5497285" cy="3056299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cs-CZ" sz="2400" b="1" dirty="0"/>
              <a:t>rozšiřování inovací</a:t>
            </a:r>
            <a:r>
              <a:rPr lang="cs-CZ" sz="2400" dirty="0"/>
              <a:t> </a:t>
            </a:r>
            <a:r>
              <a:rPr lang="cs-CZ" sz="2400" b="1" dirty="0"/>
              <a:t>a investic</a:t>
            </a:r>
            <a:r>
              <a:rPr lang="cs-CZ" sz="2400" dirty="0"/>
              <a:t>;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400" b="1" dirty="0"/>
              <a:t>budování nových hlavních trhů s biologickými materiály a technologiemi;</a:t>
            </a:r>
            <a:endParaRPr lang="cs-CZ" sz="2400" dirty="0"/>
          </a:p>
          <a:p>
            <a:pPr marL="514350" lvl="0" indent="-514350">
              <a:buFont typeface="+mj-lt"/>
              <a:buAutoNum type="arabicPeriod"/>
            </a:pPr>
            <a:r>
              <a:rPr lang="cs-CZ" sz="2400" b="1" dirty="0"/>
              <a:t>zajištění udržitelných dodávek biomasy napříč hodnotovými řetězci</a:t>
            </a:r>
            <a:r>
              <a:rPr lang="cs-CZ" sz="2400" dirty="0"/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cs-CZ" sz="2400" b="1" dirty="0"/>
              <a:t>využití globálních příležitostí</a:t>
            </a:r>
            <a:r>
              <a:rPr lang="cs-CZ" sz="2400" dirty="0"/>
              <a:t>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CD17F5-43A1-3065-BC52-FEC526A1568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  <a:p>
            <a:endParaRPr lang="cs-CZ" dirty="0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EC457F7F-2D60-52BB-1D22-812425ED40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23083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27DE02-0029-C9F6-13A6-46E27435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042" y="1458363"/>
            <a:ext cx="5603408" cy="585788"/>
          </a:xfrm>
        </p:spPr>
        <p:txBody>
          <a:bodyPr>
            <a:normAutofit fontScale="90000"/>
          </a:bodyPr>
          <a:lstStyle/>
          <a:p>
            <a:r>
              <a:rPr lang="cs-CZ" dirty="0"/>
              <a:t>Národní </a:t>
            </a:r>
            <a:r>
              <a:rPr lang="cs-CZ" dirty="0" err="1"/>
              <a:t>bioekonomické</a:t>
            </a:r>
            <a:r>
              <a:rPr lang="cs-CZ" dirty="0"/>
              <a:t> strategie v Evropě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98D85D-D00B-8C04-BEA5-C857C82CC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s-CZ" dirty="0"/>
              <a:t>www.fld.czu.cz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57C93F7-112F-B7BA-F3BF-E6FBD4D94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0" y="1320490"/>
            <a:ext cx="4489661" cy="500336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4AA5096A-53CF-E64D-3FEA-A73BD503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121" y="3565638"/>
            <a:ext cx="7178662" cy="2377646"/>
          </a:xfrm>
          <a:prstGeom prst="rect">
            <a:avLst/>
          </a:prstGeom>
        </p:spPr>
      </p:pic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175BD59-7866-0194-455D-4E7052C7CD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87336" y="6353176"/>
            <a:ext cx="2918940" cy="361950"/>
          </a:xfrm>
        </p:spPr>
        <p:txBody>
          <a:bodyPr/>
          <a:lstStyle/>
          <a:p>
            <a:r>
              <a:rPr lang="cs-CZ" sz="2000" dirty="0"/>
              <a:t>www.bioeconomy.czu.cz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231437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605</Words>
  <Application>Microsoft Office PowerPoint</Application>
  <PresentationFormat>Widescreen</PresentationFormat>
  <Paragraphs>64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Motiv Office</vt:lpstr>
      <vt:lpstr>Bioekonomika ve strategických dokumentech ČR a EU a současný  stav v ČR </vt:lpstr>
      <vt:lpstr>Bioekonomika</vt:lpstr>
      <vt:lpstr>Přínosy bioekonomiky</vt:lpstr>
      <vt:lpstr>Bioekonomika v EU</vt:lpstr>
      <vt:lpstr>Pět cílů strategie pro bioekonomiku z roku 2012 zůstává v platnosti</vt:lpstr>
      <vt:lpstr>Strategie z roku 2018 - akce směřující k udržitelnému, oběhovému hospodářství</vt:lpstr>
      <vt:lpstr>Bioekonomická strategie EU 2025</vt:lpstr>
      <vt:lpstr>Bioekonomická strategie EU 2025 - cíle</vt:lpstr>
      <vt:lpstr>Národní bioekonomické strategie v Evropě</vt:lpstr>
      <vt:lpstr>Národní strategie - EU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Dinterová Lucie</dc:creator>
  <cp:lastModifiedBy>Hájek Miroslav</cp:lastModifiedBy>
  <cp:revision>132</cp:revision>
  <dcterms:created xsi:type="dcterms:W3CDTF">2021-04-12T12:54:12Z</dcterms:created>
  <dcterms:modified xsi:type="dcterms:W3CDTF">2026-05-28T11:50:20Z</dcterms:modified>
</cp:coreProperties>
</file>