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76" r:id="rId2"/>
    <p:sldId id="259" r:id="rId3"/>
    <p:sldId id="261" r:id="rId4"/>
    <p:sldId id="260" r:id="rId5"/>
    <p:sldId id="267" r:id="rId6"/>
    <p:sldId id="269" r:id="rId7"/>
    <p:sldId id="275" r:id="rId8"/>
    <p:sldId id="264" r:id="rId9"/>
    <p:sldId id="274" r:id="rId10"/>
    <p:sldId id="263" r:id="rId11"/>
    <p:sldId id="272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4"/>
    <p:restoredTop sz="95037"/>
  </p:normalViewPr>
  <p:slideViewPr>
    <p:cSldViewPr snapToGrid="0" snapToObjects="1">
      <p:cViewPr varScale="1">
        <p:scale>
          <a:sx n="69" d="100"/>
          <a:sy n="69" d="100"/>
        </p:scale>
        <p:origin x="6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63F30-4356-5949-BDB5-210C5578F650}" type="datetimeFigureOut">
              <a:rPr lang="cs-CZ" smtClean="0"/>
              <a:t>14.01.2020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C4332-238B-7942-B5F2-4B05DE52E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28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4332-238B-7942-B5F2-4B05DE52E9B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67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4473A-5BFD-404C-BB3A-EDAD7D936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7461AB-A8F0-9142-B04B-437F8E3F6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9FEB90-5CD0-C248-A527-15C95BF5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DF61-65D2-9B4E-91FA-FE4326093248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90EE83-6FD4-304D-BBCB-82AD635B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4CF22E-A294-7748-8ECF-98D5E5EE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0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CA344-1E54-F64C-864A-A30712EF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9057CA-AB53-714B-A8A8-E54CB6777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2BE1D5-EA7C-A544-8216-A7D57678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61C-B943-A546-BB65-A3F9B2FE5E10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87280A-1F95-1341-BB3D-777D3CED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38BDFC-3AF8-0841-9689-759105C6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32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75EEC1A-600C-1F4D-AABD-44D6729BA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F78AE9-7B27-9942-AA63-48F0B811A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29F2F3-9A37-FF41-B8BF-E18AFA75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28F8-1F82-A648-BBEE-E040D3EE81A1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D1AC31-993B-6C4C-BF9E-B4122E5C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398DE8-77AD-3845-BC47-FDDEE473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50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F7810-983C-9C49-9397-7C396D7F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A08377-A7E2-FE4C-A8BF-7F4B911C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33B3E4-8A0B-6440-A03A-2DEBC3771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37500-DCA5-3843-8C2C-D0C850FC9DD5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7F7F1B-CEA0-7146-AD1B-22222DAF6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955F20-58D4-AD4F-824E-BE44CE9C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8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A6337-3D03-DA46-94C3-95600D6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6A3CBE-5C09-FB41-BFC9-503CD003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5D6977-9D7E-BA46-A48B-CF9FBF136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EAF4-DE49-A248-AAA6-DAEB0945EFE2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1E57E1-00CB-B846-B681-34CE668C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87134-4A31-F849-8718-80AFF674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72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58EB7-0F78-7B44-AB98-E068C721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311E84-B0D3-1641-AB95-F0D11CAA9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4F8E4E5-F675-1640-BAE6-03B9E4767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13FF3A-2CB0-7845-884B-B08903FB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1DEDF-C3B5-C844-A3C9-C2056DBBE2F2}" type="datetime1">
              <a:rPr lang="cs-CZ" smtClean="0"/>
              <a:t>14.01.2020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7ADAC3-90C5-824E-90F4-D8C60D6F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7AFD9C-921D-7C44-B073-33214620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10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AB6A4-A34C-D84B-9D13-4945D411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E5BADB-1D71-2F4A-82FC-62838609D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821C495-F570-B841-85CF-380C2CF24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3FE1476-850A-C04C-9BE7-DFD8F50DD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ED3168A-A7C7-D046-AEEE-018E61B79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0E9372-AEF1-5443-9836-82E57AC1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1108-9AA7-1A4B-843A-A36A5A35B6A7}" type="datetime1">
              <a:rPr lang="cs-CZ" smtClean="0"/>
              <a:t>14.01.2020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D66C4D7-B407-DA42-8113-EB09FC79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1C4BB8-5AB6-3B43-B829-B34D59F5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98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521A8-A747-0642-9043-9CCCA46E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F5B3AD-A802-8946-B50B-BCA9D650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1AA3-B222-7C45-AFDA-5DA5FA5C79E3}" type="datetime1">
              <a:rPr lang="cs-CZ" smtClean="0"/>
              <a:t>14.01.2020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1DD4DEE-E8B6-2848-9664-802F84AA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6C6E52-03B8-514E-80FE-5A2712D9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60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48FE45-D25C-204B-A6CE-BF86FC12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7CF2-87BE-0646-A9FC-28460D18A58D}" type="datetime1">
              <a:rPr lang="cs-CZ" smtClean="0"/>
              <a:t>14.01.2020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081DC19-FE94-EA48-9C7E-936EFB59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9D918F-0851-684B-8527-5D45E3F4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50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23EB5-6C58-C64B-A434-8D912F3E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592C59-1296-FA4C-8947-D88875DB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CB13D38-82B3-9646-9B6F-69A975986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71D76C-D747-4F4C-9755-A354F02A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607B-3BDF-FF4B-BE74-EEEBD1658124}" type="datetime1">
              <a:rPr lang="cs-CZ" smtClean="0"/>
              <a:t>14.01.2020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0D249D-2F65-2B4B-89FA-35DA7FD4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0BBD88-73AB-464D-8AA9-28BD2A04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78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4A3A3-CBF9-2C4C-971A-5D58E21D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A4BDBA5-790C-E044-AC05-B6BAB156F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31A1B04-95D2-AA4C-8C31-DBCE40E66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6614E6-5FD5-1F43-AF79-49F995D2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14CA-1157-194D-BAA4-AB5E52444B42}" type="datetime1">
              <a:rPr lang="cs-CZ" smtClean="0"/>
              <a:t>14.01.2020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FED18B-9B32-0947-BDC0-7E66681B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9C70BC-A6ED-004F-BEFC-D05A668B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40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806A10-714B-6044-8F00-40F8777D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FAD769-069A-5B48-BA5E-7D2C0F112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CEBB77-05D6-DF46-A2BF-E8FB6C5FD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9A75-8D60-6E4A-A46E-DAC0C25C97A5}" type="datetime1">
              <a:rPr lang="cs-CZ" smtClean="0"/>
              <a:t>14.01.2020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FF3D6A-2E5E-A045-B1D4-970B363AD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DD8027-0D93-6049-882F-FD8A8607E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E089-CAF2-6543-9979-7BD1C25BD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19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://materbi.com/e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fibwebsite.files.wordpress.com/2019/10/think-2050-making-miscanthus-meet-the-demands-of-a-fast-growing-bioeconomy.pdf" TargetMode="External"/><Relationship Id="rId3" Type="http://schemas.openxmlformats.org/officeDocument/2006/relationships/hyperlink" Target="https://ifibwebsite.files.wordpress.com/2019/10/industrial-and-innovation-ecosystems-in-selected-oecd-countries.pdf" TargetMode="External"/><Relationship Id="rId7" Type="http://schemas.openxmlformats.org/officeDocument/2006/relationships/hyperlink" Target="https://ifibwebsite.files.wordpress.com/2019/10/bioinspired-polymers-in-packaging-and-agriculture-the-role-of-research.pdf" TargetMode="External"/><Relationship Id="rId2" Type="http://schemas.openxmlformats.org/officeDocument/2006/relationships/hyperlink" Target="https://ifibwebsite.com/progra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fibwebsite.files.wordpress.com/2019/10/energy-in-transition-port-of-rotterdam.pdf" TargetMode="External"/><Relationship Id="rId5" Type="http://schemas.openxmlformats.org/officeDocument/2006/relationships/hyperlink" Target="https://ifibwebsite.files.wordpress.com/2019/10/conventional-biofuels-still-biggest-contributor-to-eu-transport-decarbonisation.pdf" TargetMode="External"/><Relationship Id="rId4" Type="http://schemas.openxmlformats.org/officeDocument/2006/relationships/hyperlink" Target="https://ifibwebsite.files.wordpress.com/2019/10/bioeconomy-cluster-slovak-approach-to-bioeconomy.pdf" TargetMode="External"/><Relationship Id="rId9" Type="http://schemas.openxmlformats.org/officeDocument/2006/relationships/hyperlink" Target="https://ifibwebsite.files.wordpress.com/2019/10/value-creation-from-locally-available-biomasses-and-waste-stream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nbbsv.palazzochigi.it/media/1785/bit_en_2019_02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obioplastiche.org/" TargetMode="External"/><Relationship Id="rId2" Type="http://schemas.openxmlformats.org/officeDocument/2006/relationships/hyperlink" Target="http://www.ipcb.cnr.it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5857"/>
          </a:xfrm>
        </p:spPr>
        <p:txBody>
          <a:bodyPr/>
          <a:lstStyle/>
          <a:p>
            <a:r>
              <a:rPr lang="cs-CZ" dirty="0" smtClean="0"/>
              <a:t>Evropské </a:t>
            </a:r>
            <a:r>
              <a:rPr lang="cs-CZ" dirty="0" err="1" smtClean="0"/>
              <a:t>bioekonomické</a:t>
            </a:r>
            <a:r>
              <a:rPr lang="cs-CZ" smtClean="0"/>
              <a:t> konference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1" dirty="0" smtClean="0"/>
              <a:t>PaedDr. Pavla </a:t>
            </a:r>
            <a:r>
              <a:rPr lang="cs-CZ" sz="3200" b="1" dirty="0" err="1" smtClean="0"/>
              <a:t>Břusková</a:t>
            </a:r>
            <a:r>
              <a:rPr lang="cs-CZ" sz="3200" b="1" dirty="0" smtClean="0"/>
              <a:t> </a:t>
            </a:r>
            <a:endParaRPr lang="cs-CZ" sz="3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7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EECC3-23A0-BE44-A6E9-203888F5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Novamont  - lídr v bioekonomických přístupech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B7DD46-1CAC-4E43-A372-87F9D5BB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10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DBF1C1-C58E-C949-9A7D-EE69D03FF7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75105"/>
            <a:ext cx="10515600" cy="50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Novamont staví svou bioekonomickou infrastrukturu na třech pilířích:</a:t>
            </a:r>
          </a:p>
          <a:p>
            <a:pPr marL="342900" indent="-342900">
              <a:buAutoNum type="arabicPeriod"/>
            </a:pPr>
            <a:r>
              <a:rPr lang="cs-CZ" sz="2400" dirty="0"/>
              <a:t>regenerace pozemků po průmyslové výrobě</a:t>
            </a:r>
          </a:p>
          <a:p>
            <a:pPr marL="342900" indent="-342900">
              <a:buAutoNum type="arabicPeriod"/>
            </a:pPr>
            <a:r>
              <a:rPr lang="cs-CZ" sz="2400" dirty="0"/>
              <a:t>integrované zemědělské hodnotové řetězce a hodnotové řetězce </a:t>
            </a:r>
            <a:br>
              <a:rPr lang="cs-CZ" sz="2400" dirty="0"/>
            </a:br>
            <a:r>
              <a:rPr lang="cs-CZ" sz="2400" dirty="0"/>
              <a:t>s nízkým dopadem (využití půdy na pěstování nepotravinářských plodin)</a:t>
            </a:r>
          </a:p>
          <a:p>
            <a:pPr marL="342900" indent="-342900">
              <a:buAutoNum type="arabicPeriod"/>
            </a:pPr>
            <a:r>
              <a:rPr lang="cs-CZ" sz="2400" dirty="0"/>
              <a:t>produkty chápané jako bioekonomická řešení – </a:t>
            </a:r>
            <a:r>
              <a:rPr lang="cs-CZ" sz="2400" b="1" dirty="0"/>
              <a:t>MATER-BI</a:t>
            </a:r>
            <a:r>
              <a:rPr lang="cs-CZ" sz="2400" dirty="0"/>
              <a:t> - biologicky odbouratelný plast (BOP) vyráběný na bázi polymerů z kukuřičného, pšeničného či bramborového škrobu. Podle účelu, zpracování a podmínek kompostování se plně odbourává za dobu 15-60 dnů na CO</a:t>
            </a:r>
            <a:r>
              <a:rPr lang="cs-CZ" sz="2400" baseline="-25000" dirty="0"/>
              <a:t>2</a:t>
            </a:r>
            <a:r>
              <a:rPr lang="cs-CZ" sz="2400" dirty="0"/>
              <a:t> a vodu. </a:t>
            </a:r>
          </a:p>
          <a:p>
            <a:pPr marL="0" indent="0">
              <a:buNone/>
            </a:pPr>
            <a:r>
              <a:rPr lang="cs-CZ" sz="2400" dirty="0"/>
              <a:t>Výrobky z MATER-BI: sáčky na potraviny, pytle na bioodpad, kelímky</a:t>
            </a:r>
            <a:br>
              <a:rPr lang="cs-CZ" sz="2400" dirty="0"/>
            </a:br>
            <a:r>
              <a:rPr lang="cs-CZ" sz="2400" dirty="0"/>
              <a:t>a další cateringové výrobky na jedno použití s vlastnostmi </a:t>
            </a:r>
            <a:br>
              <a:rPr lang="cs-CZ" sz="2400" dirty="0"/>
            </a:br>
            <a:r>
              <a:rPr lang="cs-CZ" sz="2400" dirty="0"/>
              <a:t>organického odpadu, mulčovací fólie, dětské pleny, květináče</a:t>
            </a:r>
            <a:br>
              <a:rPr lang="cs-CZ" sz="2400" dirty="0"/>
            </a:br>
            <a:r>
              <a:rPr lang="cs-CZ" sz="2400" dirty="0"/>
              <a:t>i gumárenské směsi pro pneumatiky s následnou nižší hmotností.</a:t>
            </a:r>
          </a:p>
          <a:p>
            <a:pPr marL="0" indent="0">
              <a:buNone/>
            </a:pPr>
            <a:r>
              <a:rPr lang="cs-CZ" sz="2400" dirty="0"/>
              <a:t>	Více o MATER-BI </a:t>
            </a:r>
            <a:r>
              <a:rPr lang="cs-CZ" sz="2400" dirty="0">
                <a:hlinkClick r:id="rId2"/>
              </a:rPr>
              <a:t>http://materbi.com/en/</a:t>
            </a:r>
            <a:r>
              <a:rPr lang="cs-CZ" sz="24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6B2244-CFC4-6A4D-9C8C-CD553D18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21" y="4267200"/>
            <a:ext cx="2116366" cy="2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7A98B-FD24-8D4A-9B38-930F2066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86"/>
            <a:ext cx="10515600" cy="1233714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4th Bioeconomy Day  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„</a:t>
            </a:r>
            <a:r>
              <a:rPr lang="en-GB" sz="3100" dirty="0"/>
              <a:t>Agricultural material flows and new business models for biogas plants“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2400" b="1" dirty="0"/>
              <a:t>27.-28.11.2019, Stuttgart, Baden-Württemberg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1D8C20-D51F-D941-94FB-C3E60AAA5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22400"/>
            <a:ext cx="10515600" cy="4754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b="1" dirty="0"/>
              <a:t>BIOPRO</a:t>
            </a:r>
            <a:r>
              <a:rPr lang="en-GB" sz="2000" dirty="0"/>
              <a:t> – </a:t>
            </a:r>
            <a:r>
              <a:rPr lang="cs-CZ" sz="2000" dirty="0"/>
              <a:t>Státní agentura pro bioekonomiku a zdraví Bádenska-Württemberska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Ministry of Economic Affairs, Labour and Housing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u="sng" dirty="0" err="1"/>
              <a:t>Exkurze</a:t>
            </a:r>
            <a:r>
              <a:rPr lang="en-GB" sz="2000" dirty="0"/>
              <a:t>: University of Hohenheim, Agricultural Experiment Station </a:t>
            </a:r>
            <a:r>
              <a:rPr lang="en-GB" sz="2000" dirty="0" err="1"/>
              <a:t>Unterer</a:t>
            </a:r>
            <a:r>
              <a:rPr lang="en-GB" sz="2000" dirty="0"/>
              <a:t> </a:t>
            </a:r>
            <a:r>
              <a:rPr lang="en-GB" sz="2000" dirty="0" err="1"/>
              <a:t>Lindenhof</a:t>
            </a:r>
            <a:r>
              <a:rPr lang="en-GB" sz="2000" dirty="0"/>
              <a:t>; German Institutes for Textile and Fibre Research </a:t>
            </a:r>
            <a:r>
              <a:rPr lang="en-GB" sz="2000" dirty="0" err="1"/>
              <a:t>Denkendorf</a:t>
            </a:r>
            <a:r>
              <a:rPr lang="en-GB" sz="2000" dirty="0"/>
              <a:t> (DITF) 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GB" sz="2000" u="sng" dirty="0" err="1"/>
              <a:t>Témata</a:t>
            </a:r>
            <a:r>
              <a:rPr lang="en-GB" sz="2000" u="sng" dirty="0"/>
              <a:t> </a:t>
            </a:r>
            <a:r>
              <a:rPr lang="en-GB" sz="2000" u="sng" dirty="0" err="1"/>
              <a:t>přednášek</a:t>
            </a:r>
            <a:r>
              <a:rPr lang="en-GB" sz="2000" dirty="0"/>
              <a:t>:</a:t>
            </a:r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No </a:t>
            </a:r>
            <a:r>
              <a:rPr lang="en-GB" sz="1800" b="1" dirty="0" err="1"/>
              <a:t>Agro</a:t>
            </a:r>
            <a:r>
              <a:rPr lang="en-GB" sz="1800" b="1" dirty="0"/>
              <a:t>-Waste – new value chains for agricultural residues</a:t>
            </a:r>
            <a:r>
              <a:rPr lang="en-GB" sz="1800" dirty="0"/>
              <a:t>, Katrin </a:t>
            </a:r>
            <a:r>
              <a:rPr lang="en-GB" sz="1800" dirty="0" err="1"/>
              <a:t>Kayser</a:t>
            </a:r>
            <a:r>
              <a:rPr lang="en-GB" sz="1800" dirty="0"/>
              <a:t>, IBBK </a:t>
            </a:r>
            <a:r>
              <a:rPr lang="en-GB" sz="1800" dirty="0" err="1"/>
              <a:t>Fachgruppe</a:t>
            </a:r>
            <a:r>
              <a:rPr lang="en-GB" sz="1800" dirty="0"/>
              <a:t> Biogas GmbH, Baden-Württemberg</a:t>
            </a:r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From </a:t>
            </a:r>
            <a:r>
              <a:rPr lang="en-GB" sz="1800" b="1" dirty="0" err="1"/>
              <a:t>biogasplants</a:t>
            </a:r>
            <a:r>
              <a:rPr lang="en-GB" sz="1800" b="1" dirty="0"/>
              <a:t> to biorefineries </a:t>
            </a:r>
            <a:r>
              <a:rPr lang="en-GB" sz="1800" dirty="0"/>
              <a:t>– Combined production of chemicals and biogas, Maria </a:t>
            </a:r>
            <a:r>
              <a:rPr lang="en-GB" sz="1800" dirty="0" err="1"/>
              <a:t>Braune</a:t>
            </a:r>
            <a:r>
              <a:rPr lang="en-GB" sz="1800" dirty="0"/>
              <a:t>, DBFZ </a:t>
            </a:r>
            <a:r>
              <a:rPr lang="en-GB" sz="1800" dirty="0" err="1"/>
              <a:t>Deutsches</a:t>
            </a:r>
            <a:r>
              <a:rPr lang="en-GB" sz="1800" dirty="0"/>
              <a:t> </a:t>
            </a:r>
            <a:r>
              <a:rPr lang="en-GB" sz="1800" dirty="0" err="1"/>
              <a:t>Biomasseforschungszentrum</a:t>
            </a:r>
            <a:r>
              <a:rPr lang="en-GB" sz="1800" dirty="0"/>
              <a:t> GmbH, Saxony</a:t>
            </a:r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Bioeconomy – from organic residues to products</a:t>
            </a:r>
            <a:r>
              <a:rPr lang="en-GB" sz="1800" dirty="0"/>
              <a:t>, </a:t>
            </a:r>
            <a:r>
              <a:rPr lang="en-GB" sz="1800" dirty="0" err="1"/>
              <a:t>Dr.</a:t>
            </a:r>
            <a:r>
              <a:rPr lang="en-GB" sz="1800" dirty="0"/>
              <a:t> </a:t>
            </a:r>
            <a:r>
              <a:rPr lang="en-GB" sz="1800" dirty="0" err="1"/>
              <a:t>Guntram</a:t>
            </a:r>
            <a:r>
              <a:rPr lang="en-GB" sz="1800" dirty="0"/>
              <a:t> Bock, </a:t>
            </a:r>
            <a:r>
              <a:rPr lang="en-GB" sz="1800" dirty="0" err="1"/>
              <a:t>Pöttinger</a:t>
            </a:r>
            <a:r>
              <a:rPr lang="en-GB" sz="1800" dirty="0"/>
              <a:t> </a:t>
            </a:r>
            <a:r>
              <a:rPr lang="en-GB" sz="1800" dirty="0" err="1"/>
              <a:t>Entsorgungstechnik</a:t>
            </a:r>
            <a:r>
              <a:rPr lang="en-GB" sz="1800" dirty="0"/>
              <a:t> GmbH, Austria</a:t>
            </a:r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B4B – biorefinery for Baden-Württemberg</a:t>
            </a:r>
            <a:r>
              <a:rPr lang="en-GB" sz="1800" dirty="0"/>
              <a:t>, </a:t>
            </a:r>
            <a:r>
              <a:rPr lang="en-GB" sz="1800" dirty="0" err="1"/>
              <a:t>Prof.</a:t>
            </a:r>
            <a:r>
              <a:rPr lang="en-GB" sz="1800" dirty="0"/>
              <a:t> </a:t>
            </a:r>
            <a:r>
              <a:rPr lang="en-GB" sz="1800" dirty="0" err="1"/>
              <a:t>Dr.</a:t>
            </a:r>
            <a:r>
              <a:rPr lang="en-GB" sz="1800" dirty="0"/>
              <a:t> Nicolaus </a:t>
            </a:r>
            <a:r>
              <a:rPr lang="en-GB" sz="1800" dirty="0" err="1"/>
              <a:t>Dahmen</a:t>
            </a:r>
            <a:r>
              <a:rPr lang="en-GB" sz="1800" dirty="0"/>
              <a:t>, Karlsruhe Institute of Technology (KIT), </a:t>
            </a:r>
            <a:r>
              <a:rPr lang="en-GB" sz="1800" dirty="0" err="1"/>
              <a:t>Baden-Württemberg</a:t>
            </a:r>
            <a:endParaRPr lang="en-GB" sz="1800" dirty="0"/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Wood-based biorefineries &amp; biobased materials</a:t>
            </a:r>
            <a:r>
              <a:rPr lang="en-GB" sz="1800" dirty="0"/>
              <a:t>, </a:t>
            </a:r>
            <a:r>
              <a:rPr lang="en-GB" sz="1800" dirty="0" err="1"/>
              <a:t>Dr.</a:t>
            </a:r>
            <a:r>
              <a:rPr lang="en-GB" sz="1800" dirty="0"/>
              <a:t> Robert Putz, Wood K Plus, Austria</a:t>
            </a:r>
          </a:p>
          <a:p>
            <a:pPr marL="393700" lvl="2" indent="-177800">
              <a:spcBef>
                <a:spcPts val="0"/>
              </a:spcBef>
              <a:spcAft>
                <a:spcPts val="600"/>
              </a:spcAft>
            </a:pPr>
            <a:r>
              <a:rPr lang="en-GB" sz="1800" b="1" dirty="0"/>
              <a:t>Sustainable solutions from an integrated beechwood biorefinery with a special focus on biobased acetic acid</a:t>
            </a:r>
            <a:r>
              <a:rPr lang="en-GB" sz="1800" dirty="0"/>
              <a:t>, Elisabeth Stanger, </a:t>
            </a:r>
            <a:r>
              <a:rPr lang="en-GB" sz="1800" dirty="0" err="1"/>
              <a:t>Lenzing</a:t>
            </a:r>
            <a:r>
              <a:rPr lang="en-GB" sz="1800" dirty="0"/>
              <a:t> AG, Austria (wood based acetic acid)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07C14E-1E5C-AA4A-A674-24C43F7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56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3B20E-D4B4-864B-A8BC-394D43B1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Konference IFIB 2019, </a:t>
            </a:r>
            <a:r>
              <a:rPr lang="cs-CZ" sz="3200" noProof="1"/>
              <a:t>3.-4. října 2019 v Neapoli</a:t>
            </a:r>
            <a:r>
              <a:rPr lang="cs-CZ" sz="3200" b="1" dirty="0">
                <a:latin typeface="+mn-lt"/>
              </a:rPr>
              <a:t/>
            </a:r>
            <a:br>
              <a:rPr lang="cs-CZ" sz="3200" b="1" dirty="0">
                <a:latin typeface="+mn-lt"/>
              </a:rPr>
            </a:br>
            <a:r>
              <a:rPr lang="en-GB" sz="3100" b="1" dirty="0"/>
              <a:t>International Forum on Industrial Biotechnology and Bioeconomy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9BCB28-01FE-FC47-9552-B6D125757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39" y="1690688"/>
            <a:ext cx="8051568" cy="4918090"/>
          </a:xfrm>
        </p:spPr>
        <p:txBody>
          <a:bodyPr>
            <a:noAutofit/>
          </a:bodyPr>
          <a:lstStyle/>
          <a:p>
            <a:r>
              <a:rPr lang="cs-CZ" sz="2000" noProof="1"/>
              <a:t>organizuje Assobiotec, italská Asociace pro rozvoj biotechnologií, společně s Innovhub-SSI, italským Klastrem zelené chemie SPRING, Regionem Campania, Univerzitou Federico II a S.I. Impresa – Hospodářskou komorou v Neapoli. </a:t>
            </a:r>
          </a:p>
          <a:p>
            <a:r>
              <a:rPr lang="cs-CZ" sz="2000" noProof="1"/>
              <a:t>zúčastnilo se cca 250 osob z 30 zemí (OECD, European Forest Institute, Kanada, Brazílie,</a:t>
            </a:r>
            <a:r>
              <a:rPr lang="cs-CZ" sz="2000" dirty="0"/>
              <a:t> Austrálie, Řecko, Irsko (Státní agentura pro zemědělství a </a:t>
            </a:r>
            <a:r>
              <a:rPr lang="cs-CZ" sz="2000" dirty="0" err="1"/>
              <a:t>Irish</a:t>
            </a:r>
            <a:r>
              <a:rPr lang="cs-CZ" sz="2000" dirty="0"/>
              <a:t> Bioeconomy Cluster), Slovensko (</a:t>
            </a:r>
            <a:r>
              <a:rPr lang="cs-CZ" sz="2000" noProof="1"/>
              <a:t>Bioeconomy Cluster of Slovakia)</a:t>
            </a:r>
            <a:r>
              <a:rPr lang="cs-CZ" sz="2000" dirty="0"/>
              <a:t>, Velká Británie, …</a:t>
            </a:r>
            <a:endParaRPr lang="cs-CZ" sz="2000" noProof="1"/>
          </a:p>
          <a:p>
            <a:r>
              <a:rPr lang="cs-CZ" sz="2000" noProof="1"/>
              <a:t>Na IFIB se představili inovativní firmy v bioekonomice, jako je LanzaTech (USA), Fater (IT), Novamont (IT), Terravesta (UK), Pirelli (IT) a Sulzer (CH), </a:t>
            </a:r>
            <a:br>
              <a:rPr lang="cs-CZ" sz="2000" noProof="1"/>
            </a:br>
            <a:r>
              <a:rPr lang="cs-CZ" sz="2000" noProof="1"/>
              <a:t>výzkumná centra National Research Council of Italy, VTT of Finland, Wageningen University a Fiat Automotive Research Center. </a:t>
            </a:r>
          </a:p>
          <a:p>
            <a:r>
              <a:rPr lang="cs-CZ" sz="2000" dirty="0"/>
              <a:t>za ČR se zúčastnili: Nikola Sagapová, Pavla Břusková (JČU, projekt P4B) </a:t>
            </a:r>
            <a:br>
              <a:rPr lang="cs-CZ" sz="2000" dirty="0"/>
            </a:br>
            <a:r>
              <a:rPr lang="cs-CZ" sz="2000" dirty="0"/>
              <a:t>a Markus Dettenhofer (CEITEC, projekt </a:t>
            </a:r>
            <a:r>
              <a:rPr lang="cs-CZ" sz="2000" dirty="0" err="1"/>
              <a:t>CELEBio</a:t>
            </a:r>
            <a:r>
              <a:rPr lang="cs-CZ" sz="2000" dirty="0"/>
              <a:t>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9A8DE7-AAC5-A14B-ACB8-C0DF7B7C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7839B7-1045-4444-BAEC-EEC6F1042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90" r="8195" b="1991"/>
          <a:stretch/>
        </p:blipFill>
        <p:spPr>
          <a:xfrm>
            <a:off x="8358507" y="2603715"/>
            <a:ext cx="3247386" cy="40050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075DDB-5B46-244E-831F-565686A26D25}"/>
              </a:ext>
            </a:extLst>
          </p:cNvPr>
          <p:cNvSpPr txBox="1"/>
          <p:nvPr/>
        </p:nvSpPr>
        <p:spPr>
          <a:xfrm>
            <a:off x="8358508" y="1690688"/>
            <a:ext cx="3247386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IFIB is going to Rome: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1-2 October 2020</a:t>
            </a:r>
          </a:p>
        </p:txBody>
      </p:sp>
    </p:spTree>
    <p:extLst>
      <p:ext uri="{BB962C8B-B14F-4D97-AF65-F5344CB8AC3E}">
        <p14:creationId xmlns:p14="http://schemas.microsoft.com/office/powerpoint/2010/main" val="27895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D078B-B956-B548-A7AE-10FC6219C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Prezentace z IFIB 2019 dostupné on-line z web stránky programu konference</a:t>
            </a:r>
            <a:r>
              <a:rPr lang="cs-CZ" sz="2800" dirty="0"/>
              <a:t>: </a:t>
            </a:r>
            <a:r>
              <a:rPr lang="cs-CZ" sz="2800" dirty="0">
                <a:hlinkClick r:id="rId2"/>
              </a:rPr>
              <a:t>https://ifibwebsite.com/program/</a:t>
            </a:r>
            <a:r>
              <a:rPr lang="cs-CZ" sz="2800" dirty="0"/>
              <a:t> </a:t>
            </a:r>
            <a:endParaRPr lang="cs-CZ" sz="28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AD07C5-A64F-DD41-8031-A07A65C3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3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4B689D-0821-6549-BF0F-040C7DB507A1}"/>
              </a:ext>
            </a:extLst>
          </p:cNvPr>
          <p:cNvSpPr txBox="1"/>
          <p:nvPr/>
        </p:nvSpPr>
        <p:spPr>
          <a:xfrm>
            <a:off x="473529" y="1378424"/>
            <a:ext cx="117184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9F9F9F"/>
              </a:solidFill>
              <a:hlinkClick r:id="rId3" tooltip="Industrial and innovation ecosystems in selected OECD countries"/>
            </a:endParaRPr>
          </a:p>
          <a:p>
            <a:r>
              <a:rPr lang="cs-CZ" dirty="0">
                <a:solidFill>
                  <a:srgbClr val="9F9F9F"/>
                </a:solidFill>
                <a:hlinkClick r:id="rId3" tooltip="Industrial and innovation ecosystems in selected OECD countries"/>
              </a:rPr>
              <a:t>Industrial and innovation ecosystems in selected OECD countries</a:t>
            </a:r>
            <a:r>
              <a:rPr lang="cs-CZ" dirty="0">
                <a:solidFill>
                  <a:srgbClr val="9F9F9F"/>
                </a:solidFill>
              </a:rPr>
              <a:t> - </a:t>
            </a:r>
            <a:r>
              <a:rPr lang="cs-CZ" b="1" dirty="0"/>
              <a:t>Jim </a:t>
            </a:r>
            <a:r>
              <a:rPr lang="cs-CZ" b="1" dirty="0" err="1"/>
              <a:t>Philp</a:t>
            </a:r>
            <a:r>
              <a:rPr lang="cs-CZ" dirty="0"/>
              <a:t>, OECD</a:t>
            </a:r>
          </a:p>
          <a:p>
            <a:endParaRPr lang="cs-CZ" dirty="0"/>
          </a:p>
          <a:p>
            <a:r>
              <a:rPr lang="cs-CZ" dirty="0">
                <a:hlinkClick r:id="rId4" tooltip="Bioeconomy Cluster Slovak approach to bioeconomy"/>
              </a:rPr>
              <a:t>Bioeconomy Cluster Slovak approach to bioeconomy</a:t>
            </a:r>
            <a:r>
              <a:rPr lang="cs-CZ" dirty="0"/>
              <a:t> - </a:t>
            </a:r>
            <a:r>
              <a:rPr lang="cs-CZ" b="1" dirty="0"/>
              <a:t>Katarína </a:t>
            </a:r>
            <a:r>
              <a:rPr lang="cs-CZ" b="1" dirty="0" err="1"/>
              <a:t>Blicklingová</a:t>
            </a:r>
            <a:r>
              <a:rPr lang="cs-CZ" b="1" dirty="0"/>
              <a:t>,</a:t>
            </a:r>
            <a:r>
              <a:rPr lang="cs-CZ" dirty="0"/>
              <a:t> Bioeconomy Cluster (Slovakia)</a:t>
            </a:r>
          </a:p>
          <a:p>
            <a:endParaRPr lang="cs-CZ" dirty="0"/>
          </a:p>
          <a:p>
            <a:r>
              <a:rPr lang="cs-CZ" dirty="0">
                <a:hlinkClick r:id="rId5" tooltip="Conventional biofuels still biggest contributor to EU transport decarbonisation"/>
              </a:rPr>
              <a:t>Conventional biofuels still biggest contributor to EU transport decarbonisation</a:t>
            </a:r>
            <a:r>
              <a:rPr lang="cs-CZ" dirty="0"/>
              <a:t> - </a:t>
            </a:r>
            <a:r>
              <a:rPr lang="cs-CZ" b="1" dirty="0"/>
              <a:t>James </a:t>
            </a:r>
            <a:r>
              <a:rPr lang="cs-CZ" b="1" dirty="0" err="1"/>
              <a:t>Cogan</a:t>
            </a:r>
            <a:r>
              <a:rPr lang="cs-CZ" dirty="0"/>
              <a:t>,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Fiber</a:t>
            </a:r>
            <a:r>
              <a:rPr lang="cs-CZ" dirty="0"/>
              <a:t> (</a:t>
            </a:r>
            <a:r>
              <a:rPr lang="cs-CZ" dirty="0" err="1"/>
              <a:t>Ireland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>
                <a:hlinkClick r:id="rId6" tooltip="Energy in Transition Port of Rotterdam"/>
              </a:rPr>
              <a:t>Energy in Transition Port of Rotterdam</a:t>
            </a:r>
            <a:r>
              <a:rPr lang="cs-CZ" dirty="0"/>
              <a:t> - </a:t>
            </a:r>
            <a:r>
              <a:rPr lang="cs-CZ" b="1" dirty="0" err="1"/>
              <a:t>Stijn</a:t>
            </a:r>
            <a:r>
              <a:rPr lang="cs-CZ" b="1" dirty="0"/>
              <a:t> </a:t>
            </a:r>
            <a:r>
              <a:rPr lang="cs-CZ" b="1" dirty="0" err="1"/>
              <a:t>Effting</a:t>
            </a:r>
            <a:r>
              <a:rPr lang="cs-CZ" dirty="0"/>
              <a:t>, Port </a:t>
            </a:r>
            <a:r>
              <a:rPr lang="cs-CZ" dirty="0" err="1"/>
              <a:t>of</a:t>
            </a:r>
            <a:r>
              <a:rPr lang="cs-CZ" dirty="0"/>
              <a:t> Rotterdam (</a:t>
            </a:r>
            <a:r>
              <a:rPr lang="cs-CZ" dirty="0" err="1"/>
              <a:t>Netherlands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>
                <a:hlinkClick r:id="rId7" tooltip="Bioinspired polymers in packaging and agriculture the role of research"/>
              </a:rPr>
              <a:t>Bioinspired polymers in packaging and agriculture the role of research</a:t>
            </a:r>
            <a:r>
              <a:rPr lang="cs-CZ" dirty="0"/>
              <a:t> - </a:t>
            </a:r>
            <a:r>
              <a:rPr lang="cs-CZ" b="1" dirty="0"/>
              <a:t>Mario </a:t>
            </a:r>
            <a:r>
              <a:rPr lang="cs-CZ" b="1" dirty="0" err="1"/>
              <a:t>Malinconico</a:t>
            </a:r>
            <a:r>
              <a:rPr lang="cs-CZ" b="1" dirty="0"/>
              <a:t>, </a:t>
            </a:r>
            <a:r>
              <a:rPr lang="cs-CZ" dirty="0"/>
              <a:t>CNR (Italy)</a:t>
            </a:r>
          </a:p>
          <a:p>
            <a:endParaRPr lang="cs-CZ" dirty="0"/>
          </a:p>
          <a:p>
            <a:r>
              <a:rPr lang="cs-CZ" dirty="0">
                <a:hlinkClick r:id="rId8" tooltip="Think 2050!  Making Miscanthus Meet the Demands of a Fast-Growing Bioeconomy"/>
              </a:rPr>
              <a:t>Think 2050!  Making Miscanthus Meet the Demands of a Fast-Growing Bioeconomy</a:t>
            </a:r>
            <a:r>
              <a:rPr lang="cs-CZ" dirty="0"/>
              <a:t> - </a:t>
            </a:r>
            <a:r>
              <a:rPr lang="cs-CZ" b="1" dirty="0"/>
              <a:t>William </a:t>
            </a:r>
            <a:r>
              <a:rPr lang="cs-CZ" b="1" dirty="0" err="1"/>
              <a:t>Cracroft</a:t>
            </a:r>
            <a:r>
              <a:rPr lang="cs-CZ" b="1" dirty="0"/>
              <a:t>-Eley, </a:t>
            </a:r>
            <a:r>
              <a:rPr lang="cs-CZ" dirty="0" err="1"/>
              <a:t>Terravesta</a:t>
            </a:r>
            <a:r>
              <a:rPr lang="cs-CZ" dirty="0"/>
              <a:t> (UK)</a:t>
            </a:r>
          </a:p>
          <a:p>
            <a:endParaRPr lang="cs-CZ" dirty="0"/>
          </a:p>
          <a:p>
            <a:r>
              <a:rPr lang="cs-CZ" dirty="0">
                <a:hlinkClick r:id="rId9" tooltip="Value creation from locally available biomasses and waste streams"/>
              </a:rPr>
              <a:t>Value creation from locally available biomasses and waste streams</a:t>
            </a:r>
            <a:r>
              <a:rPr lang="cs-CZ" dirty="0"/>
              <a:t> - </a:t>
            </a:r>
            <a:r>
              <a:rPr lang="cs-CZ" b="1" dirty="0" err="1"/>
              <a:t>Hendrik</a:t>
            </a:r>
            <a:r>
              <a:rPr lang="cs-CZ" b="1" dirty="0"/>
              <a:t> </a:t>
            </a:r>
            <a:r>
              <a:rPr lang="cs-CZ" b="1" dirty="0" err="1"/>
              <a:t>Waegeman</a:t>
            </a:r>
            <a:r>
              <a:rPr lang="cs-CZ" dirty="0"/>
              <a:t>, </a:t>
            </a:r>
            <a:r>
              <a:rPr lang="cs-CZ" dirty="0" err="1"/>
              <a:t>BioBase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Pilot Plant (BE)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2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E7679-87FC-6C4D-B0D7-185C2C07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Italian Bioeconomy Strategy – BIT II</a:t>
            </a:r>
            <a:br>
              <a:rPr lang="en-GB" sz="3200" b="1" dirty="0"/>
            </a:br>
            <a:r>
              <a:rPr lang="cs-CZ" sz="2200" dirty="0">
                <a:hlinkClick r:id="rId3"/>
              </a:rPr>
              <a:t>http://cnbbsv.palazzochigi.it/media/1785/bit_en_2019_02.pdf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C66DFD-9D1B-A54C-8794-0BCA2487C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237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/>
              <a:t>Italská bioekonomická strategie BIT II vznikla za spolupráce národních orgánů a organizací: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Ministry for Economic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Ministry of Agriculture, Food, Forestry and Tourism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Ministry of Education, University and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Ministry of the Environment, Land and Sea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XI Committee of Italian Regions and Autonomous Provinces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600" dirty="0"/>
              <a:t>Italian Technology Clusters for Green Chemistry SPRING, Agri-Food CLAN, and </a:t>
            </a:r>
            <a:r>
              <a:rPr lang="en-GB" sz="1600" dirty="0" err="1"/>
              <a:t>BlueGrowth</a:t>
            </a:r>
            <a:r>
              <a:rPr lang="en-GB" sz="1600" dirty="0"/>
              <a:t> BIG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&amp;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THE </a:t>
            </a:r>
            <a:r>
              <a:rPr lang="en-GB" sz="1600" b="1" dirty="0"/>
              <a:t>NATIONAL BIOECONOMY TASK FORCE </a:t>
            </a:r>
            <a:r>
              <a:rPr lang="en-GB" sz="1600" dirty="0"/>
              <a:t>WHO WAS INVOLVED IN BIT II PREPARATION AND IN CHARGE FOR FACILITATING THE STRATEGY ADOPTION AND IMPLEMENTAION IN THE WHOLE COUNTRY IS COMPOSED BY: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Giancarlo Giorgetti, Pamela Morassi, Giacomo Vigna - Presidency of Council of Ministers, Coordination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Andrea Lenzi, Fabio Fava - National Committee on Biosafety, Biotechnology and Life Sciences of Presidency of Council of Ministers Technical &amp; Scientific coordination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Fabio Fava, Franco Cotana - Ministry of Education, University and Research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Elena Lorenzini, Debora Rogges, Cinzia Tonci, Daniela A. R. Carosi - Ministry of Economic Development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Emilio Gatto, Valerio de Paolis - Ministry of Agriculture, Food, Forestry and Tourism, Annalisa Zezza (CREA)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Piergiuseppe Morone, Orecchia Carlo, Pepe Paolina - Ministry of the Environment, Land and Sea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Manuela Bora, Raffaele Liberali - XI Committee of Italian Regions and Autonomous Provinces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Catia Bastioli, Giulia Gregori, Lucia Gardossi - Italian Technology Cluster for Green Chemistry (SPRING)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Luigi Scordamaglia, Patrizia Brigidi, Maria Cristina Di Domizio - Italian Technology Cluster for AgriFood (CLAN)</a:t>
            </a:r>
          </a:p>
          <a:p>
            <a:pPr marL="498475" indent="-174625">
              <a:lnSpc>
                <a:spcPct val="100000"/>
              </a:lnSpc>
              <a:spcBef>
                <a:spcPts val="0"/>
              </a:spcBef>
            </a:pPr>
            <a:r>
              <a:rPr lang="en-GB" sz="1500" noProof="1"/>
              <a:t>Roberto Cimino, Emilio Campana - Italian Technology Cluster for BlueGrowth (BIG)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9E616E-76B9-4A40-83BF-2DCCAD69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17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70A51-53A4-CF48-81EE-56316596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/>
          <a:lstStyle/>
          <a:p>
            <a:pPr lvl="1"/>
            <a:r>
              <a:rPr lang="cs-CZ" sz="2400" dirty="0" err="1"/>
              <a:t>Terravesta</a:t>
            </a:r>
            <a:r>
              <a:rPr lang="cs-CZ" sz="2400" dirty="0"/>
              <a:t>, Velká Británie, ozdobnice čínská (</a:t>
            </a:r>
            <a:r>
              <a:rPr lang="cs-CZ" sz="2400" dirty="0" err="1"/>
              <a:t>miscanthus</a:t>
            </a:r>
            <a:r>
              <a:rPr lang="cs-CZ" sz="2400" dirty="0"/>
              <a:t>), projekt GRACE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7ABD76-90B6-C745-BE32-A8BFA722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5</a:t>
            </a:fld>
            <a:endParaRPr lang="cs-CZ"/>
          </a:p>
        </p:txBody>
      </p:sp>
      <p:pic>
        <p:nvPicPr>
          <p:cNvPr id="4" name="Picture 1" descr="page9image4042975824">
            <a:extLst>
              <a:ext uri="{FF2B5EF4-FFF2-40B4-BE49-F238E27FC236}">
                <a16:creationId xmlns:a16="http://schemas.microsoft.com/office/drawing/2014/main" id="{F2D2C67B-7E2B-D248-A52F-EEC063FE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6" y="876300"/>
            <a:ext cx="8661084" cy="58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42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EB8D5-B4C2-9D4C-B9A7-80AB04CF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0" y="1589087"/>
            <a:ext cx="2565400" cy="574675"/>
          </a:xfrm>
        </p:spPr>
        <p:txBody>
          <a:bodyPr>
            <a:normAutofit fontScale="90000"/>
          </a:bodyPr>
          <a:lstStyle/>
          <a:p>
            <a:r>
              <a:rPr lang="cs-CZ" sz="2400" dirty="0" err="1"/>
              <a:t>www.grace-bbi.eu</a:t>
            </a:r>
            <a:r>
              <a:rPr lang="cs-CZ" sz="2400" dirty="0"/>
              <a:t> 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C81032-D74C-7D4D-B06D-852F4195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978" y="1104900"/>
            <a:ext cx="5105400" cy="46275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Industrial case studies; </a:t>
            </a:r>
          </a:p>
          <a:p>
            <a:r>
              <a:rPr lang="en-GB" dirty="0"/>
              <a:t>Green chemistry </a:t>
            </a:r>
          </a:p>
          <a:p>
            <a:pPr lvl="1"/>
            <a:r>
              <a:rPr lang="en-GB" dirty="0"/>
              <a:t>Bioethanol </a:t>
            </a:r>
            <a:endParaRPr lang="en-GB" sz="2800" dirty="0"/>
          </a:p>
          <a:p>
            <a:pPr lvl="1"/>
            <a:r>
              <a:rPr lang="en-GB" dirty="0"/>
              <a:t>Bio-butanediol </a:t>
            </a:r>
            <a:endParaRPr lang="en-GB" sz="2800" dirty="0"/>
          </a:p>
          <a:p>
            <a:pPr lvl="1"/>
            <a:r>
              <a:rPr lang="en-GB" dirty="0" err="1"/>
              <a:t>Hydroxymethylfurfural</a:t>
            </a:r>
            <a:r>
              <a:rPr lang="en-GB" dirty="0"/>
              <a:t> (HMF) </a:t>
            </a:r>
            <a:endParaRPr lang="en-GB" sz="2800" dirty="0"/>
          </a:p>
          <a:p>
            <a:pPr lvl="1"/>
            <a:r>
              <a:rPr lang="en-GB" dirty="0"/>
              <a:t>Phenols </a:t>
            </a:r>
            <a:endParaRPr lang="en-GB" sz="2800" dirty="0"/>
          </a:p>
          <a:p>
            <a:r>
              <a:rPr lang="en-GB" dirty="0"/>
              <a:t>Green Building </a:t>
            </a:r>
          </a:p>
          <a:p>
            <a:pPr lvl="1"/>
            <a:r>
              <a:rPr lang="en-GB" dirty="0"/>
              <a:t>Particle boards </a:t>
            </a:r>
            <a:endParaRPr lang="en-GB" sz="2800" dirty="0"/>
          </a:p>
          <a:p>
            <a:pPr lvl="1"/>
            <a:r>
              <a:rPr lang="en-GB" dirty="0"/>
              <a:t>Mycelium based panels </a:t>
            </a:r>
            <a:endParaRPr lang="en-GB" sz="2800" dirty="0"/>
          </a:p>
          <a:p>
            <a:pPr lvl="1"/>
            <a:r>
              <a:rPr lang="en-GB" dirty="0"/>
              <a:t>Insulation materials </a:t>
            </a:r>
            <a:endParaRPr lang="en-GB" sz="2800" dirty="0"/>
          </a:p>
          <a:p>
            <a:pPr lvl="1"/>
            <a:r>
              <a:rPr lang="en-GB" dirty="0"/>
              <a:t>Lightweight concrete </a:t>
            </a:r>
            <a:endParaRPr lang="en-GB" sz="2800" dirty="0"/>
          </a:p>
          <a:p>
            <a:r>
              <a:rPr lang="en-GB" dirty="0"/>
              <a:t>Green composites </a:t>
            </a:r>
          </a:p>
          <a:p>
            <a:pPr lvl="1"/>
            <a:r>
              <a:rPr lang="en-GB" dirty="0"/>
              <a:t>Fibre reinforced (bio)plastics (FRP) </a:t>
            </a:r>
          </a:p>
          <a:p>
            <a:pPr marL="228600" lvl="1">
              <a:spcBef>
                <a:spcPts val="1000"/>
              </a:spcBef>
            </a:pPr>
            <a:r>
              <a:rPr lang="en-GB" sz="2800" dirty="0"/>
              <a:t>Green agriculture</a:t>
            </a:r>
          </a:p>
          <a:p>
            <a:pPr lvl="1"/>
            <a:r>
              <a:rPr lang="en-GB" dirty="0"/>
              <a:t> Pelargonic acid </a:t>
            </a:r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0FF001-1FCB-3944-A22F-AC238BDA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6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F862AF-0765-D44C-9891-84496BFE3962}"/>
              </a:ext>
            </a:extLst>
          </p:cNvPr>
          <p:cNvSpPr txBox="1"/>
          <p:nvPr/>
        </p:nvSpPr>
        <p:spPr>
          <a:xfrm>
            <a:off x="935038" y="2286000"/>
            <a:ext cx="518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2017 –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€15M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22 Partners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Countries – UK, France, Germany, Italy, Croatia, Netherlands, Austria, Poland </a:t>
            </a:r>
          </a:p>
          <a:p>
            <a:endParaRPr lang="en-GB" dirty="0"/>
          </a:p>
          <a:p>
            <a:r>
              <a:rPr lang="en-GB" sz="2400" dirty="0"/>
              <a:t>Demonstrating and optimising biomass supply chains to industry using Miscanthus and Hemp. </a:t>
            </a:r>
          </a:p>
          <a:p>
            <a:endParaRPr lang="cs-CZ" dirty="0"/>
          </a:p>
        </p:txBody>
      </p:sp>
      <p:pic>
        <p:nvPicPr>
          <p:cNvPr id="4097" name="Picture 1" descr="page8image4082157984">
            <a:extLst>
              <a:ext uri="{FF2B5EF4-FFF2-40B4-BE49-F238E27FC236}">
                <a16:creationId xmlns:a16="http://schemas.microsoft.com/office/drawing/2014/main" id="{DEE6A2E3-2139-D94C-969B-4B49932A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177800"/>
            <a:ext cx="3162301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37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FF44A1-4283-9549-BD64-F64A7167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7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01BF22-C4BB-8D42-8C54-60EFCBC23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18" t="26878" r="9644" b="22752"/>
          <a:stretch/>
        </p:blipFill>
        <p:spPr>
          <a:xfrm>
            <a:off x="1450762" y="124103"/>
            <a:ext cx="9028554" cy="59855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E4B3F4-2428-604F-B2F0-42D7806EF8F1}"/>
              </a:ext>
            </a:extLst>
          </p:cNvPr>
          <p:cNvSpPr txBox="1"/>
          <p:nvPr/>
        </p:nvSpPr>
        <p:spPr>
          <a:xfrm>
            <a:off x="1450762" y="6109607"/>
            <a:ext cx="915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 </a:t>
            </a:r>
            <a:r>
              <a:rPr lang="cs-CZ" dirty="0" err="1"/>
              <a:t>Hendrik</a:t>
            </a:r>
            <a:r>
              <a:rPr lang="cs-CZ" dirty="0"/>
              <a:t> </a:t>
            </a:r>
            <a:r>
              <a:rPr lang="cs-CZ" dirty="0" err="1"/>
              <a:t>Waegeman</a:t>
            </a:r>
            <a:r>
              <a:rPr lang="cs-CZ" dirty="0"/>
              <a:t>, Bio Base </a:t>
            </a:r>
            <a:r>
              <a:rPr lang="cs-CZ" dirty="0" err="1"/>
              <a:t>Europe</a:t>
            </a:r>
            <a:r>
              <a:rPr lang="cs-CZ" dirty="0"/>
              <a:t> Pilot Plant</a:t>
            </a:r>
          </a:p>
        </p:txBody>
      </p:sp>
    </p:spTree>
    <p:extLst>
      <p:ext uri="{BB962C8B-B14F-4D97-AF65-F5344CB8AC3E}">
        <p14:creationId xmlns:p14="http://schemas.microsoft.com/office/powerpoint/2010/main" val="303996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ECBD4-FB6D-304E-BD1D-31D54EBD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rmAutofit fontScale="90000"/>
          </a:bodyPr>
          <a:lstStyle/>
          <a:p>
            <a:r>
              <a:rPr lang="en-GB" sz="3100" b="1" dirty="0"/>
              <a:t>Bioinspired polymers in food and agriculture: the role of research</a:t>
            </a:r>
            <a:r>
              <a:rPr lang="cs-CZ" sz="3100" b="1" dirty="0"/>
              <a:t> 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7451B9-E1CD-2542-AE85-44FF1B1EA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0890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sz="1900" b="1" noProof="1"/>
              <a:t>Mario Malinconico</a:t>
            </a:r>
            <a:r>
              <a:rPr lang="en-GB" sz="1900" noProof="1"/>
              <a:t/>
            </a:r>
            <a:br>
              <a:rPr lang="en-GB" sz="1900" noProof="1"/>
            </a:br>
            <a:r>
              <a:rPr lang="en-GB" sz="1900" noProof="1"/>
              <a:t>Research Director at Institute for Polymers, Composites and Biomaterials, IPCB-CNR, Italy, </a:t>
            </a:r>
            <a:r>
              <a:rPr lang="en-GB" sz="1900" noProof="1">
                <a:hlinkClick r:id="rId2"/>
              </a:rPr>
              <a:t>www.ipcb.cnr.it</a:t>
            </a:r>
            <a:r>
              <a:rPr lang="en-GB" sz="1900" noProof="1"/>
              <a:t>, </a:t>
            </a:r>
            <a:br>
              <a:rPr lang="en-GB" sz="1900" noProof="1"/>
            </a:br>
            <a:r>
              <a:rPr lang="en-GB" sz="1900" noProof="1"/>
              <a:t>Italy Representative at International Science Council (ISC), President S&amp;T Committee Assobioplastiche, </a:t>
            </a:r>
            <a:r>
              <a:rPr lang="en-GB" sz="1900" noProof="1">
                <a:hlinkClick r:id="rId3"/>
              </a:rPr>
              <a:t>www.assobioplastiche.org</a:t>
            </a:r>
            <a:r>
              <a:rPr lang="en-GB" sz="1900" noProof="1"/>
              <a:t>  </a:t>
            </a:r>
          </a:p>
          <a:p>
            <a:r>
              <a:rPr lang="en-GB" dirty="0"/>
              <a:t>Bioinspired polymers have great potential in </a:t>
            </a:r>
            <a:r>
              <a:rPr lang="en-GB" dirty="0" err="1"/>
              <a:t>agro</a:t>
            </a:r>
            <a:r>
              <a:rPr lang="en-GB" dirty="0"/>
              <a:t>-food industry from crop protection up to food quality and shelf-life improvement. </a:t>
            </a:r>
          </a:p>
          <a:p>
            <a:r>
              <a:rPr lang="en-GB" dirty="0"/>
              <a:t>Their biobased nature have an inherent potential of being compostable or soil degradable which must help the commercialization of these materials. </a:t>
            </a:r>
          </a:p>
          <a:p>
            <a:r>
              <a:rPr lang="en-GB" dirty="0"/>
              <a:t>As with any emerging technology, continued innovation and global support is essential for bioplastics too for fully demonstrate for its socio-economic benefits and further challenge the status of traditional petroleum based plastics.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19B8BC-8B9F-1A41-9990-868D3AD0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72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946654-57E4-B84C-AA02-DC4594A7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E089-CAF2-6543-9979-7BD1C25BD184}" type="slidenum">
              <a:rPr lang="cs-CZ" smtClean="0"/>
              <a:t>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5D8A34-59F5-7A41-BA2F-75393A7B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76" y="0"/>
            <a:ext cx="9410848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23BFD8-092C-614B-B6E5-45EC39F7EE7A}"/>
              </a:ext>
            </a:extLst>
          </p:cNvPr>
          <p:cNvSpPr txBox="1"/>
          <p:nvPr/>
        </p:nvSpPr>
        <p:spPr>
          <a:xfrm>
            <a:off x="190500" y="190500"/>
            <a:ext cx="275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i="1" dirty="0"/>
              <a:t>Where biobased polymers and building blocks come from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494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7172</TotalTime>
  <Words>1201</Words>
  <Application>Microsoft Office PowerPoint</Application>
  <PresentationFormat>Širokoúhlá obrazovka</PresentationFormat>
  <Paragraphs>104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Evropské bioekonomické konference  PaedDr. Pavla Břusková </vt:lpstr>
      <vt:lpstr>Konference IFIB 2019, 3.-4. října 2019 v Neapoli International Forum on Industrial Biotechnology and Bioeconomy</vt:lpstr>
      <vt:lpstr>Prezentace z IFIB 2019 dostupné on-line z web stránky programu konference: https://ifibwebsite.com/program/ </vt:lpstr>
      <vt:lpstr>Italian Bioeconomy Strategy – BIT II http://cnbbsv.palazzochigi.it/media/1785/bit_en_2019_02.pdf</vt:lpstr>
      <vt:lpstr>Terravesta, Velká Británie, ozdobnice čínská (miscanthus), projekt GRACE </vt:lpstr>
      <vt:lpstr>www.grace-bbi.eu  </vt:lpstr>
      <vt:lpstr>Prezentace aplikace PowerPoint</vt:lpstr>
      <vt:lpstr>Bioinspired polymers in food and agriculture: the role of research </vt:lpstr>
      <vt:lpstr>Prezentace aplikace PowerPoint</vt:lpstr>
      <vt:lpstr>Novamont  - lídr v bioekonomických přístupech</vt:lpstr>
      <vt:lpstr>4th Bioeconomy Day   „Agricultural material flows and new business models for biogas plants“ 27.-28.11.2019, Stuttgart, Baden-Württemberg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IFIB 2019 Conference and Brokerage Event 3 – 4. October 2019 / Napoli, Italy</dc:title>
  <dc:creator>Pavla Břusková</dc:creator>
  <cp:lastModifiedBy>Vrabcová Pavla</cp:lastModifiedBy>
  <cp:revision>63</cp:revision>
  <dcterms:created xsi:type="dcterms:W3CDTF">2019-11-17T05:10:10Z</dcterms:created>
  <dcterms:modified xsi:type="dcterms:W3CDTF">2020-01-14T09:58:51Z</dcterms:modified>
</cp:coreProperties>
</file>